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6" r:id="rId3"/>
    <p:sldId id="263" r:id="rId4"/>
    <p:sldId id="275" r:id="rId5"/>
    <p:sldId id="292" r:id="rId6"/>
    <p:sldId id="296" r:id="rId7"/>
    <p:sldId id="269" r:id="rId8"/>
    <p:sldId id="272" r:id="rId9"/>
    <p:sldId id="273" r:id="rId10"/>
    <p:sldId id="297" r:id="rId11"/>
    <p:sldId id="276" r:id="rId12"/>
    <p:sldId id="268" r:id="rId13"/>
    <p:sldId id="279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0" r:id="rId23"/>
    <p:sldId id="289" r:id="rId24"/>
    <p:sldId id="290" r:id="rId25"/>
    <p:sldId id="293" r:id="rId26"/>
    <p:sldId id="291" r:id="rId27"/>
    <p:sldId id="294" r:id="rId28"/>
    <p:sldId id="277" r:id="rId29"/>
  </p:sldIdLst>
  <p:sldSz cx="9144000" cy="5143500" type="screen16x9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sman, Alex" initials="GA" lastIdx="1" clrIdx="0">
    <p:extLst>
      <p:ext uri="{19B8F6BF-5375-455C-9EA6-DF929625EA0E}">
        <p15:presenceInfo xmlns:p15="http://schemas.microsoft.com/office/powerpoint/2012/main" userId="S-1-5-21-3799766524-3415720524-858677849-818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600"/>
    <a:srgbClr val="7D9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0" autoAdjust="0"/>
    <p:restoredTop sz="77093" autoAdjust="0"/>
  </p:normalViewPr>
  <p:slideViewPr>
    <p:cSldViewPr>
      <p:cViewPr varScale="1">
        <p:scale>
          <a:sx n="117" d="100"/>
          <a:sy n="117" d="100"/>
        </p:scale>
        <p:origin x="1284" y="10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-3534" y="-11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43284-0A7C-4650-9FC8-4A3EF921F59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D74C8F-3F3C-4A38-AA28-D2894779BA35}">
      <dgm:prSet phldrT="[Text]"/>
      <dgm:spPr/>
      <dgm:t>
        <a:bodyPr/>
        <a:lstStyle/>
        <a:p>
          <a:r>
            <a:rPr lang="en-US" b="1" dirty="0" smtClean="0"/>
            <a:t>Stored energy</a:t>
          </a:r>
          <a:endParaRPr lang="en-US" b="1" dirty="0"/>
        </a:p>
      </dgm:t>
    </dgm:pt>
    <dgm:pt modelId="{FC501CF7-3FE0-4537-8430-FE7D45153C67}" type="parTrans" cxnId="{C586B5BE-950A-4E7E-B76D-1FCB580F1A6A}">
      <dgm:prSet/>
      <dgm:spPr/>
      <dgm:t>
        <a:bodyPr/>
        <a:lstStyle/>
        <a:p>
          <a:endParaRPr lang="en-US"/>
        </a:p>
      </dgm:t>
    </dgm:pt>
    <dgm:pt modelId="{78BE84A0-36A5-4618-AA4D-362327A77A67}" type="sibTrans" cxnId="{C586B5BE-950A-4E7E-B76D-1FCB580F1A6A}">
      <dgm:prSet/>
      <dgm:spPr/>
      <dgm:t>
        <a:bodyPr/>
        <a:lstStyle/>
        <a:p>
          <a:endParaRPr lang="en-US"/>
        </a:p>
      </dgm:t>
    </dgm:pt>
    <dgm:pt modelId="{2BB7ECA9-6409-4987-9A42-1B5BFA8A9FE6}">
      <dgm:prSet phldrT="[Text]"/>
      <dgm:spPr/>
      <dgm:t>
        <a:bodyPr/>
        <a:lstStyle/>
        <a:p>
          <a:r>
            <a:rPr lang="en-US" b="1" dirty="0" smtClean="0"/>
            <a:t>Power systems</a:t>
          </a:r>
          <a:endParaRPr lang="en-US" b="1" dirty="0"/>
        </a:p>
      </dgm:t>
    </dgm:pt>
    <dgm:pt modelId="{5088921D-A83E-4C72-82B7-615F954422FE}" type="parTrans" cxnId="{F5199071-A7C8-48CE-97B0-472F00588631}">
      <dgm:prSet/>
      <dgm:spPr/>
      <dgm:t>
        <a:bodyPr/>
        <a:lstStyle/>
        <a:p>
          <a:endParaRPr lang="en-US"/>
        </a:p>
      </dgm:t>
    </dgm:pt>
    <dgm:pt modelId="{71E315E9-8781-4D01-8486-52A6A57414EE}" type="sibTrans" cxnId="{F5199071-A7C8-48CE-97B0-472F00588631}">
      <dgm:prSet/>
      <dgm:spPr/>
      <dgm:t>
        <a:bodyPr/>
        <a:lstStyle/>
        <a:p>
          <a:endParaRPr lang="en-US"/>
        </a:p>
      </dgm:t>
    </dgm:pt>
    <dgm:pt modelId="{AA1B7D8D-D7AE-4344-BA47-6450ECEAB307}">
      <dgm:prSet/>
      <dgm:spPr/>
      <dgm:t>
        <a:bodyPr/>
        <a:lstStyle/>
        <a:p>
          <a:r>
            <a:rPr lang="en-US" dirty="0" smtClean="0"/>
            <a:t>Contained energy density</a:t>
          </a:r>
          <a:endParaRPr lang="en-US" dirty="0"/>
        </a:p>
      </dgm:t>
    </dgm:pt>
    <dgm:pt modelId="{30F99FBE-BFCF-45EB-B7D1-B4A4B01D0821}" type="parTrans" cxnId="{CE4F1DA2-12A3-4058-BD50-03652EC094C2}">
      <dgm:prSet/>
      <dgm:spPr/>
      <dgm:t>
        <a:bodyPr/>
        <a:lstStyle/>
        <a:p>
          <a:endParaRPr lang="en-US"/>
        </a:p>
      </dgm:t>
    </dgm:pt>
    <dgm:pt modelId="{59864A5D-5FDB-4315-A581-8B25D0D52A38}" type="sibTrans" cxnId="{CE4F1DA2-12A3-4058-BD50-03652EC094C2}">
      <dgm:prSet/>
      <dgm:spPr/>
      <dgm:t>
        <a:bodyPr/>
        <a:lstStyle/>
        <a:p>
          <a:endParaRPr lang="en-US"/>
        </a:p>
      </dgm:t>
    </dgm:pt>
    <dgm:pt modelId="{FA1CEC71-39E7-4511-B9A0-DD3FED79FDAB}">
      <dgm:prSet/>
      <dgm:spPr/>
      <dgm:t>
        <a:bodyPr/>
        <a:lstStyle/>
        <a:p>
          <a:r>
            <a:rPr lang="en-US" dirty="0" smtClean="0"/>
            <a:t>Pre-treatment</a:t>
          </a:r>
          <a:endParaRPr lang="en-US" dirty="0"/>
        </a:p>
      </dgm:t>
    </dgm:pt>
    <dgm:pt modelId="{7FB6FC21-9644-4DBF-B567-32EB69410A67}" type="parTrans" cxnId="{928F1571-643A-4836-9558-29796BC44474}">
      <dgm:prSet/>
      <dgm:spPr/>
      <dgm:t>
        <a:bodyPr/>
        <a:lstStyle/>
        <a:p>
          <a:endParaRPr lang="en-US"/>
        </a:p>
      </dgm:t>
    </dgm:pt>
    <dgm:pt modelId="{FA709C33-85E6-4D0E-81E8-F845F9CF8816}" type="sibTrans" cxnId="{928F1571-643A-4836-9558-29796BC44474}">
      <dgm:prSet/>
      <dgm:spPr/>
      <dgm:t>
        <a:bodyPr/>
        <a:lstStyle/>
        <a:p>
          <a:endParaRPr lang="en-US"/>
        </a:p>
      </dgm:t>
    </dgm:pt>
    <dgm:pt modelId="{ACDA55A4-4BCC-4F55-83FA-E27BEE452F9B}">
      <dgm:prSet/>
      <dgm:spPr/>
      <dgm:t>
        <a:bodyPr/>
        <a:lstStyle/>
        <a:p>
          <a:r>
            <a:rPr lang="en-US" b="1" dirty="0" smtClean="0"/>
            <a:t>Power distribution &amp; drive</a:t>
          </a:r>
          <a:endParaRPr lang="en-US" b="1" dirty="0"/>
        </a:p>
      </dgm:t>
    </dgm:pt>
    <dgm:pt modelId="{38C4308D-8A09-47EA-AE8C-A3722405D679}" type="parTrans" cxnId="{E09DB5B8-567F-4DDE-BD6E-BFD4B89011D3}">
      <dgm:prSet/>
      <dgm:spPr/>
      <dgm:t>
        <a:bodyPr/>
        <a:lstStyle/>
        <a:p>
          <a:endParaRPr lang="en-US"/>
        </a:p>
      </dgm:t>
    </dgm:pt>
    <dgm:pt modelId="{E869B098-56BA-4863-A8F9-5CC42BFE48FF}" type="sibTrans" cxnId="{E09DB5B8-567F-4DDE-BD6E-BFD4B89011D3}">
      <dgm:prSet/>
      <dgm:spPr/>
      <dgm:t>
        <a:bodyPr/>
        <a:lstStyle/>
        <a:p>
          <a:endParaRPr lang="en-US"/>
        </a:p>
      </dgm:t>
    </dgm:pt>
    <dgm:pt modelId="{23E790B1-0463-4E42-A852-82DAB4627B4E}">
      <dgm:prSet/>
      <dgm:spPr/>
      <dgm:t>
        <a:bodyPr/>
        <a:lstStyle/>
        <a:p>
          <a:r>
            <a:rPr lang="en-US" dirty="0" smtClean="0"/>
            <a:t>Energy to power</a:t>
          </a:r>
          <a:endParaRPr lang="en-US" dirty="0"/>
        </a:p>
      </dgm:t>
    </dgm:pt>
    <dgm:pt modelId="{1E81EA3E-92B8-4B5D-B115-5DA946ABBDAB}" type="parTrans" cxnId="{0C52AF90-DE54-4939-ADFF-F3F3DE00DDCA}">
      <dgm:prSet/>
      <dgm:spPr/>
      <dgm:t>
        <a:bodyPr/>
        <a:lstStyle/>
        <a:p>
          <a:endParaRPr lang="en-US"/>
        </a:p>
      </dgm:t>
    </dgm:pt>
    <dgm:pt modelId="{F1A7F3FB-DDDA-400C-BD56-72B26A1D9438}" type="sibTrans" cxnId="{0C52AF90-DE54-4939-ADFF-F3F3DE00DDCA}">
      <dgm:prSet/>
      <dgm:spPr/>
      <dgm:t>
        <a:bodyPr/>
        <a:lstStyle/>
        <a:p>
          <a:endParaRPr lang="en-US"/>
        </a:p>
      </dgm:t>
    </dgm:pt>
    <dgm:pt modelId="{18414A5C-91E3-4E50-B2BC-90A5A6E640CA}">
      <dgm:prSet/>
      <dgm:spPr/>
      <dgm:t>
        <a:bodyPr/>
        <a:lstStyle/>
        <a:p>
          <a:r>
            <a:rPr lang="en-US" dirty="0" smtClean="0"/>
            <a:t>After-treatment</a:t>
          </a:r>
          <a:endParaRPr lang="en-US" dirty="0"/>
        </a:p>
      </dgm:t>
    </dgm:pt>
    <dgm:pt modelId="{6BD3E550-4A0B-4F80-9660-2BDB47DECA18}" type="parTrans" cxnId="{2C1D4349-BE5B-45BD-B1F3-9ACDA01F1DA1}">
      <dgm:prSet/>
      <dgm:spPr/>
      <dgm:t>
        <a:bodyPr/>
        <a:lstStyle/>
        <a:p>
          <a:endParaRPr lang="en-US"/>
        </a:p>
      </dgm:t>
    </dgm:pt>
    <dgm:pt modelId="{7E1F79AC-DADF-4145-8051-F9DC06BB84CD}" type="sibTrans" cxnId="{2C1D4349-BE5B-45BD-B1F3-9ACDA01F1DA1}">
      <dgm:prSet/>
      <dgm:spPr/>
      <dgm:t>
        <a:bodyPr/>
        <a:lstStyle/>
        <a:p>
          <a:endParaRPr lang="en-US"/>
        </a:p>
      </dgm:t>
    </dgm:pt>
    <dgm:pt modelId="{66E3ED7A-C76A-4CFA-A538-E03C8BDFE514}">
      <dgm:prSet/>
      <dgm:spPr/>
      <dgm:t>
        <a:bodyPr/>
        <a:lstStyle/>
        <a:p>
          <a:r>
            <a:rPr lang="en-US" dirty="0" smtClean="0"/>
            <a:t>Electric distribution</a:t>
          </a:r>
          <a:endParaRPr lang="en-US" dirty="0"/>
        </a:p>
      </dgm:t>
    </dgm:pt>
    <dgm:pt modelId="{422303B6-6086-4E52-965C-F42C00244D24}" type="parTrans" cxnId="{80CB9521-97D7-4BD9-926F-F48F333B3CB1}">
      <dgm:prSet/>
      <dgm:spPr/>
      <dgm:t>
        <a:bodyPr/>
        <a:lstStyle/>
        <a:p>
          <a:endParaRPr lang="en-US"/>
        </a:p>
      </dgm:t>
    </dgm:pt>
    <dgm:pt modelId="{C5AC17CA-30D7-4956-969A-58C23130A17D}" type="sibTrans" cxnId="{80CB9521-97D7-4BD9-926F-F48F333B3CB1}">
      <dgm:prSet/>
      <dgm:spPr/>
      <dgm:t>
        <a:bodyPr/>
        <a:lstStyle/>
        <a:p>
          <a:endParaRPr lang="en-US"/>
        </a:p>
      </dgm:t>
    </dgm:pt>
    <dgm:pt modelId="{A48D3371-926F-4D2A-A71E-692F418BB677}">
      <dgm:prSet/>
      <dgm:spPr/>
      <dgm:t>
        <a:bodyPr/>
        <a:lstStyle/>
        <a:p>
          <a:r>
            <a:rPr lang="en-US" dirty="0" smtClean="0"/>
            <a:t>Gear boxes and shafts</a:t>
          </a:r>
          <a:endParaRPr lang="en-US" dirty="0"/>
        </a:p>
      </dgm:t>
    </dgm:pt>
    <dgm:pt modelId="{AB2ABAFC-2F12-4701-86AB-39E4A48120D2}" type="parTrans" cxnId="{9AD01D8D-9415-4DC9-94B7-5DC8B9F4C798}">
      <dgm:prSet/>
      <dgm:spPr/>
      <dgm:t>
        <a:bodyPr/>
        <a:lstStyle/>
        <a:p>
          <a:endParaRPr lang="en-US"/>
        </a:p>
      </dgm:t>
    </dgm:pt>
    <dgm:pt modelId="{5EC36E98-8766-40B5-97BF-F8C156BAA060}" type="sibTrans" cxnId="{9AD01D8D-9415-4DC9-94B7-5DC8B9F4C798}">
      <dgm:prSet/>
      <dgm:spPr/>
      <dgm:t>
        <a:bodyPr/>
        <a:lstStyle/>
        <a:p>
          <a:endParaRPr lang="en-US"/>
        </a:p>
      </dgm:t>
    </dgm:pt>
    <dgm:pt modelId="{8F8F0805-98FC-4322-A479-64FE7A28BEA1}">
      <dgm:prSet/>
      <dgm:spPr/>
      <dgm:t>
        <a:bodyPr/>
        <a:lstStyle/>
        <a:p>
          <a:r>
            <a:rPr lang="en-US" dirty="0" smtClean="0"/>
            <a:t>Emission information</a:t>
          </a:r>
          <a:endParaRPr lang="en-US" dirty="0"/>
        </a:p>
      </dgm:t>
    </dgm:pt>
    <dgm:pt modelId="{F9A1F3DE-DF23-40F0-9D39-121E6E2DEB37}" type="parTrans" cxnId="{9128D6CE-86C0-45B8-8558-4D1C9586731C}">
      <dgm:prSet/>
      <dgm:spPr/>
      <dgm:t>
        <a:bodyPr/>
        <a:lstStyle/>
        <a:p>
          <a:endParaRPr lang="en-US"/>
        </a:p>
      </dgm:t>
    </dgm:pt>
    <dgm:pt modelId="{88FBD139-FAF5-4EE4-BA06-DC146A63A215}" type="sibTrans" cxnId="{9128D6CE-86C0-45B8-8558-4D1C9586731C}">
      <dgm:prSet/>
      <dgm:spPr/>
      <dgm:t>
        <a:bodyPr/>
        <a:lstStyle/>
        <a:p>
          <a:endParaRPr lang="en-US"/>
        </a:p>
      </dgm:t>
    </dgm:pt>
    <dgm:pt modelId="{F22D22C2-E162-46BA-881B-465AFF545384}" type="pres">
      <dgm:prSet presAssocID="{C1343284-0A7C-4650-9FC8-4A3EF921F59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DB4EE4-D8DD-4D7E-BE68-78FC12E9D029}" type="pres">
      <dgm:prSet presAssocID="{AAD74C8F-3F3C-4A38-AA28-D2894779BA35}" presName="composite" presStyleCnt="0"/>
      <dgm:spPr/>
    </dgm:pt>
    <dgm:pt modelId="{A4CF0144-6082-46E9-8196-D53B6D5923C6}" type="pres">
      <dgm:prSet presAssocID="{AAD74C8F-3F3C-4A38-AA28-D2894779BA3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CF3D3D-8D4A-4CB1-ADD6-6E304BD5980B}" type="pres">
      <dgm:prSet presAssocID="{AAD74C8F-3F3C-4A38-AA28-D2894779BA35}" presName="parSh" presStyleLbl="node1" presStyleIdx="0" presStyleCnt="3"/>
      <dgm:spPr/>
      <dgm:t>
        <a:bodyPr/>
        <a:lstStyle/>
        <a:p>
          <a:endParaRPr lang="en-US"/>
        </a:p>
      </dgm:t>
    </dgm:pt>
    <dgm:pt modelId="{B41A8AE3-6456-4990-BDC2-ADF801B1F38B}" type="pres">
      <dgm:prSet presAssocID="{AAD74C8F-3F3C-4A38-AA28-D2894779BA35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0A675-B4A4-485E-8ECA-4BF325744B0C}" type="pres">
      <dgm:prSet presAssocID="{78BE84A0-36A5-4618-AA4D-362327A77A6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2D364B8-0850-4F9C-8028-64AAE11A7961}" type="pres">
      <dgm:prSet presAssocID="{78BE84A0-36A5-4618-AA4D-362327A77A67}" presName="connTx" presStyleLbl="sibTrans2D1" presStyleIdx="0" presStyleCnt="2"/>
      <dgm:spPr/>
      <dgm:t>
        <a:bodyPr/>
        <a:lstStyle/>
        <a:p>
          <a:endParaRPr lang="en-US"/>
        </a:p>
      </dgm:t>
    </dgm:pt>
    <dgm:pt modelId="{27EFD263-DBDD-41CA-8643-C855994244EC}" type="pres">
      <dgm:prSet presAssocID="{2BB7ECA9-6409-4987-9A42-1B5BFA8A9FE6}" presName="composite" presStyleCnt="0"/>
      <dgm:spPr/>
    </dgm:pt>
    <dgm:pt modelId="{434171DA-A414-4A19-B43F-60C4D33CE62E}" type="pres">
      <dgm:prSet presAssocID="{2BB7ECA9-6409-4987-9A42-1B5BFA8A9FE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A86B3-98CB-4C86-8BD0-65AD8A6427A6}" type="pres">
      <dgm:prSet presAssocID="{2BB7ECA9-6409-4987-9A42-1B5BFA8A9FE6}" presName="parSh" presStyleLbl="node1" presStyleIdx="1" presStyleCnt="3"/>
      <dgm:spPr/>
      <dgm:t>
        <a:bodyPr/>
        <a:lstStyle/>
        <a:p>
          <a:endParaRPr lang="en-US"/>
        </a:p>
      </dgm:t>
    </dgm:pt>
    <dgm:pt modelId="{B2F16954-D7DB-4473-8A9F-B8048DE13C54}" type="pres">
      <dgm:prSet presAssocID="{2BB7ECA9-6409-4987-9A42-1B5BFA8A9FE6}" presName="desTx" presStyleLbl="fgAcc1" presStyleIdx="1" presStyleCnt="3" custScaleX="13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BC204-5EA4-49F1-9DFF-3F37D66CDDB9}" type="pres">
      <dgm:prSet presAssocID="{71E315E9-8781-4D01-8486-52A6A57414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8DA96324-30A1-42EF-9E53-635C8BD8EB23}" type="pres">
      <dgm:prSet presAssocID="{71E315E9-8781-4D01-8486-52A6A57414EE}" presName="connTx" presStyleLbl="sibTrans2D1" presStyleIdx="1" presStyleCnt="2"/>
      <dgm:spPr/>
      <dgm:t>
        <a:bodyPr/>
        <a:lstStyle/>
        <a:p>
          <a:endParaRPr lang="en-US"/>
        </a:p>
      </dgm:t>
    </dgm:pt>
    <dgm:pt modelId="{1390E1B8-9518-41D2-85BF-91A677F9D099}" type="pres">
      <dgm:prSet presAssocID="{ACDA55A4-4BCC-4F55-83FA-E27BEE452F9B}" presName="composite" presStyleCnt="0"/>
      <dgm:spPr/>
    </dgm:pt>
    <dgm:pt modelId="{D608FE9B-18BF-4264-B4E0-6EBA854A98E1}" type="pres">
      <dgm:prSet presAssocID="{ACDA55A4-4BCC-4F55-83FA-E27BEE452F9B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D3722E-330E-46A4-8780-38FBB039A690}" type="pres">
      <dgm:prSet presAssocID="{ACDA55A4-4BCC-4F55-83FA-E27BEE452F9B}" presName="parSh" presStyleLbl="node1" presStyleIdx="2" presStyleCnt="3"/>
      <dgm:spPr/>
      <dgm:t>
        <a:bodyPr/>
        <a:lstStyle/>
        <a:p>
          <a:endParaRPr lang="en-US"/>
        </a:p>
      </dgm:t>
    </dgm:pt>
    <dgm:pt modelId="{C411C1E0-7CC8-4552-B935-F16817FB49CC}" type="pres">
      <dgm:prSet presAssocID="{ACDA55A4-4BCC-4F55-83FA-E27BEE452F9B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99071-A7C8-48CE-97B0-472F00588631}" srcId="{C1343284-0A7C-4650-9FC8-4A3EF921F599}" destId="{2BB7ECA9-6409-4987-9A42-1B5BFA8A9FE6}" srcOrd="1" destOrd="0" parTransId="{5088921D-A83E-4C72-82B7-615F954422FE}" sibTransId="{71E315E9-8781-4D01-8486-52A6A57414EE}"/>
    <dgm:cxn modelId="{9B9C461E-D39F-4399-AB3E-379BEE2F4B44}" type="presOf" srcId="{8F8F0805-98FC-4322-A479-64FE7A28BEA1}" destId="{B41A8AE3-6456-4990-BDC2-ADF801B1F38B}" srcOrd="0" destOrd="1" presId="urn:microsoft.com/office/officeart/2005/8/layout/process3"/>
    <dgm:cxn modelId="{676B4CA6-A011-4B63-A197-816FC20C4338}" type="presOf" srcId="{78BE84A0-36A5-4618-AA4D-362327A77A67}" destId="{7910A675-B4A4-485E-8ECA-4BF325744B0C}" srcOrd="0" destOrd="0" presId="urn:microsoft.com/office/officeart/2005/8/layout/process3"/>
    <dgm:cxn modelId="{9AD01D8D-9415-4DC9-94B7-5DC8B9F4C798}" srcId="{ACDA55A4-4BCC-4F55-83FA-E27BEE452F9B}" destId="{A48D3371-926F-4D2A-A71E-692F418BB677}" srcOrd="1" destOrd="0" parTransId="{AB2ABAFC-2F12-4701-86AB-39E4A48120D2}" sibTransId="{5EC36E98-8766-40B5-97BF-F8C156BAA060}"/>
    <dgm:cxn modelId="{B81A28B4-C72B-4100-BD01-2C9E4D302F6F}" type="presOf" srcId="{71E315E9-8781-4D01-8486-52A6A57414EE}" destId="{050BC204-5EA4-49F1-9DFF-3F37D66CDDB9}" srcOrd="0" destOrd="0" presId="urn:microsoft.com/office/officeart/2005/8/layout/process3"/>
    <dgm:cxn modelId="{F81EED7F-A9A8-4F61-B593-56E7D328807E}" type="presOf" srcId="{FA1CEC71-39E7-4511-B9A0-DD3FED79FDAB}" destId="{B2F16954-D7DB-4473-8A9F-B8048DE13C54}" srcOrd="0" destOrd="0" presId="urn:microsoft.com/office/officeart/2005/8/layout/process3"/>
    <dgm:cxn modelId="{4E92EA72-BEC5-4DC6-A527-3A37667ED327}" type="presOf" srcId="{AAD74C8F-3F3C-4A38-AA28-D2894779BA35}" destId="{A4CF0144-6082-46E9-8196-D53B6D5923C6}" srcOrd="0" destOrd="0" presId="urn:microsoft.com/office/officeart/2005/8/layout/process3"/>
    <dgm:cxn modelId="{B996618F-CBF9-452A-8C7F-8D548A10A00D}" type="presOf" srcId="{AAD74C8F-3F3C-4A38-AA28-D2894779BA35}" destId="{55CF3D3D-8D4A-4CB1-ADD6-6E304BD5980B}" srcOrd="1" destOrd="0" presId="urn:microsoft.com/office/officeart/2005/8/layout/process3"/>
    <dgm:cxn modelId="{75BC862B-7E91-4257-9946-A0640BD97A6C}" type="presOf" srcId="{66E3ED7A-C76A-4CFA-A538-E03C8BDFE514}" destId="{C411C1E0-7CC8-4552-B935-F16817FB49CC}" srcOrd="0" destOrd="0" presId="urn:microsoft.com/office/officeart/2005/8/layout/process3"/>
    <dgm:cxn modelId="{0C52AF90-DE54-4939-ADFF-F3F3DE00DDCA}" srcId="{2BB7ECA9-6409-4987-9A42-1B5BFA8A9FE6}" destId="{23E790B1-0463-4E42-A852-82DAB4627B4E}" srcOrd="1" destOrd="0" parTransId="{1E81EA3E-92B8-4B5D-B115-5DA946ABBDAB}" sibTransId="{F1A7F3FB-DDDA-400C-BD56-72B26A1D9438}"/>
    <dgm:cxn modelId="{85B4712D-D8B3-4306-95B9-156F1128FE7F}" type="presOf" srcId="{18414A5C-91E3-4E50-B2BC-90A5A6E640CA}" destId="{B2F16954-D7DB-4473-8A9F-B8048DE13C54}" srcOrd="0" destOrd="2" presId="urn:microsoft.com/office/officeart/2005/8/layout/process3"/>
    <dgm:cxn modelId="{6F053DFC-8575-401C-B793-E629CB26D5D9}" type="presOf" srcId="{78BE84A0-36A5-4618-AA4D-362327A77A67}" destId="{22D364B8-0850-4F9C-8028-64AAE11A7961}" srcOrd="1" destOrd="0" presId="urn:microsoft.com/office/officeart/2005/8/layout/process3"/>
    <dgm:cxn modelId="{4AC79017-5FD0-4592-A716-C603E8BF7E30}" type="presOf" srcId="{ACDA55A4-4BCC-4F55-83FA-E27BEE452F9B}" destId="{7FD3722E-330E-46A4-8780-38FBB039A690}" srcOrd="1" destOrd="0" presId="urn:microsoft.com/office/officeart/2005/8/layout/process3"/>
    <dgm:cxn modelId="{4536D88C-467D-4357-BE7E-28426D0A1AE6}" type="presOf" srcId="{23E790B1-0463-4E42-A852-82DAB4627B4E}" destId="{B2F16954-D7DB-4473-8A9F-B8048DE13C54}" srcOrd="0" destOrd="1" presId="urn:microsoft.com/office/officeart/2005/8/layout/process3"/>
    <dgm:cxn modelId="{A971547D-6908-4BDE-98F8-E08142C33E68}" type="presOf" srcId="{71E315E9-8781-4D01-8486-52A6A57414EE}" destId="{8DA96324-30A1-42EF-9E53-635C8BD8EB23}" srcOrd="1" destOrd="0" presId="urn:microsoft.com/office/officeart/2005/8/layout/process3"/>
    <dgm:cxn modelId="{CE4F1DA2-12A3-4058-BD50-03652EC094C2}" srcId="{AAD74C8F-3F3C-4A38-AA28-D2894779BA35}" destId="{AA1B7D8D-D7AE-4344-BA47-6450ECEAB307}" srcOrd="0" destOrd="0" parTransId="{30F99FBE-BFCF-45EB-B7D1-B4A4B01D0821}" sibTransId="{59864A5D-5FDB-4315-A581-8B25D0D52A38}"/>
    <dgm:cxn modelId="{B8FE5BED-F01A-4018-9663-4BA59F61C502}" type="presOf" srcId="{2BB7ECA9-6409-4987-9A42-1B5BFA8A9FE6}" destId="{434171DA-A414-4A19-B43F-60C4D33CE62E}" srcOrd="0" destOrd="0" presId="urn:microsoft.com/office/officeart/2005/8/layout/process3"/>
    <dgm:cxn modelId="{0659B5A0-5370-4747-92BA-DF318D063C1D}" type="presOf" srcId="{A48D3371-926F-4D2A-A71E-692F418BB677}" destId="{C411C1E0-7CC8-4552-B935-F16817FB49CC}" srcOrd="0" destOrd="1" presId="urn:microsoft.com/office/officeart/2005/8/layout/process3"/>
    <dgm:cxn modelId="{66A5EAFC-2FAA-4323-B8CC-C65D34EC52C6}" type="presOf" srcId="{AA1B7D8D-D7AE-4344-BA47-6450ECEAB307}" destId="{B41A8AE3-6456-4990-BDC2-ADF801B1F38B}" srcOrd="0" destOrd="0" presId="urn:microsoft.com/office/officeart/2005/8/layout/process3"/>
    <dgm:cxn modelId="{928F1571-643A-4836-9558-29796BC44474}" srcId="{2BB7ECA9-6409-4987-9A42-1B5BFA8A9FE6}" destId="{FA1CEC71-39E7-4511-B9A0-DD3FED79FDAB}" srcOrd="0" destOrd="0" parTransId="{7FB6FC21-9644-4DBF-B567-32EB69410A67}" sibTransId="{FA709C33-85E6-4D0E-81E8-F845F9CF8816}"/>
    <dgm:cxn modelId="{9128D6CE-86C0-45B8-8558-4D1C9586731C}" srcId="{AAD74C8F-3F3C-4A38-AA28-D2894779BA35}" destId="{8F8F0805-98FC-4322-A479-64FE7A28BEA1}" srcOrd="1" destOrd="0" parTransId="{F9A1F3DE-DF23-40F0-9D39-121E6E2DEB37}" sibTransId="{88FBD139-FAF5-4EE4-BA06-DC146A63A215}"/>
    <dgm:cxn modelId="{2C1D4349-BE5B-45BD-B1F3-9ACDA01F1DA1}" srcId="{2BB7ECA9-6409-4987-9A42-1B5BFA8A9FE6}" destId="{18414A5C-91E3-4E50-B2BC-90A5A6E640CA}" srcOrd="2" destOrd="0" parTransId="{6BD3E550-4A0B-4F80-9660-2BDB47DECA18}" sibTransId="{7E1F79AC-DADF-4145-8051-F9DC06BB84CD}"/>
    <dgm:cxn modelId="{E09DB5B8-567F-4DDE-BD6E-BFD4B89011D3}" srcId="{C1343284-0A7C-4650-9FC8-4A3EF921F599}" destId="{ACDA55A4-4BCC-4F55-83FA-E27BEE452F9B}" srcOrd="2" destOrd="0" parTransId="{38C4308D-8A09-47EA-AE8C-A3722405D679}" sibTransId="{E869B098-56BA-4863-A8F9-5CC42BFE48FF}"/>
    <dgm:cxn modelId="{BFF71078-A991-4FD3-A2EB-5AADCEB251F5}" type="presOf" srcId="{ACDA55A4-4BCC-4F55-83FA-E27BEE452F9B}" destId="{D608FE9B-18BF-4264-B4E0-6EBA854A98E1}" srcOrd="0" destOrd="0" presId="urn:microsoft.com/office/officeart/2005/8/layout/process3"/>
    <dgm:cxn modelId="{80CB9521-97D7-4BD9-926F-F48F333B3CB1}" srcId="{ACDA55A4-4BCC-4F55-83FA-E27BEE452F9B}" destId="{66E3ED7A-C76A-4CFA-A538-E03C8BDFE514}" srcOrd="0" destOrd="0" parTransId="{422303B6-6086-4E52-965C-F42C00244D24}" sibTransId="{C5AC17CA-30D7-4956-969A-58C23130A17D}"/>
    <dgm:cxn modelId="{A5D16786-FC9C-4E4B-9754-36B2D0C6FF09}" type="presOf" srcId="{2BB7ECA9-6409-4987-9A42-1B5BFA8A9FE6}" destId="{707A86B3-98CB-4C86-8BD0-65AD8A6427A6}" srcOrd="1" destOrd="0" presId="urn:microsoft.com/office/officeart/2005/8/layout/process3"/>
    <dgm:cxn modelId="{C586B5BE-950A-4E7E-B76D-1FCB580F1A6A}" srcId="{C1343284-0A7C-4650-9FC8-4A3EF921F599}" destId="{AAD74C8F-3F3C-4A38-AA28-D2894779BA35}" srcOrd="0" destOrd="0" parTransId="{FC501CF7-3FE0-4537-8430-FE7D45153C67}" sibTransId="{78BE84A0-36A5-4618-AA4D-362327A77A67}"/>
    <dgm:cxn modelId="{2EE9EFC1-305D-411B-94B5-362A67761143}" type="presOf" srcId="{C1343284-0A7C-4650-9FC8-4A3EF921F599}" destId="{F22D22C2-E162-46BA-881B-465AFF545384}" srcOrd="0" destOrd="0" presId="urn:microsoft.com/office/officeart/2005/8/layout/process3"/>
    <dgm:cxn modelId="{F902707B-A79B-490E-9431-E33FC3126679}" type="presParOf" srcId="{F22D22C2-E162-46BA-881B-465AFF545384}" destId="{7BDB4EE4-D8DD-4D7E-BE68-78FC12E9D029}" srcOrd="0" destOrd="0" presId="urn:microsoft.com/office/officeart/2005/8/layout/process3"/>
    <dgm:cxn modelId="{949D5FC7-C478-4077-83CA-93B662565340}" type="presParOf" srcId="{7BDB4EE4-D8DD-4D7E-BE68-78FC12E9D029}" destId="{A4CF0144-6082-46E9-8196-D53B6D5923C6}" srcOrd="0" destOrd="0" presId="urn:microsoft.com/office/officeart/2005/8/layout/process3"/>
    <dgm:cxn modelId="{85D72667-4180-433E-9151-71BA9D32EA9D}" type="presParOf" srcId="{7BDB4EE4-D8DD-4D7E-BE68-78FC12E9D029}" destId="{55CF3D3D-8D4A-4CB1-ADD6-6E304BD5980B}" srcOrd="1" destOrd="0" presId="urn:microsoft.com/office/officeart/2005/8/layout/process3"/>
    <dgm:cxn modelId="{2F875762-A984-42CA-9235-1EED83348E67}" type="presParOf" srcId="{7BDB4EE4-D8DD-4D7E-BE68-78FC12E9D029}" destId="{B41A8AE3-6456-4990-BDC2-ADF801B1F38B}" srcOrd="2" destOrd="0" presId="urn:microsoft.com/office/officeart/2005/8/layout/process3"/>
    <dgm:cxn modelId="{5E59A8B7-DBB2-47EB-B783-9D772743371D}" type="presParOf" srcId="{F22D22C2-E162-46BA-881B-465AFF545384}" destId="{7910A675-B4A4-485E-8ECA-4BF325744B0C}" srcOrd="1" destOrd="0" presId="urn:microsoft.com/office/officeart/2005/8/layout/process3"/>
    <dgm:cxn modelId="{95541ECF-4790-4B41-AD86-EF38E259B40F}" type="presParOf" srcId="{7910A675-B4A4-485E-8ECA-4BF325744B0C}" destId="{22D364B8-0850-4F9C-8028-64AAE11A7961}" srcOrd="0" destOrd="0" presId="urn:microsoft.com/office/officeart/2005/8/layout/process3"/>
    <dgm:cxn modelId="{F2E0F8A4-77D4-4C09-A84F-A55CD3B03BA0}" type="presParOf" srcId="{F22D22C2-E162-46BA-881B-465AFF545384}" destId="{27EFD263-DBDD-41CA-8643-C855994244EC}" srcOrd="2" destOrd="0" presId="urn:microsoft.com/office/officeart/2005/8/layout/process3"/>
    <dgm:cxn modelId="{808333CD-6132-4264-B3FB-43D357DA4DA5}" type="presParOf" srcId="{27EFD263-DBDD-41CA-8643-C855994244EC}" destId="{434171DA-A414-4A19-B43F-60C4D33CE62E}" srcOrd="0" destOrd="0" presId="urn:microsoft.com/office/officeart/2005/8/layout/process3"/>
    <dgm:cxn modelId="{EFC068ED-6AA2-41F7-B1D7-9E401AAB7C4D}" type="presParOf" srcId="{27EFD263-DBDD-41CA-8643-C855994244EC}" destId="{707A86B3-98CB-4C86-8BD0-65AD8A6427A6}" srcOrd="1" destOrd="0" presId="urn:microsoft.com/office/officeart/2005/8/layout/process3"/>
    <dgm:cxn modelId="{C9C97713-E95C-427E-812B-B8F755F9037E}" type="presParOf" srcId="{27EFD263-DBDD-41CA-8643-C855994244EC}" destId="{B2F16954-D7DB-4473-8A9F-B8048DE13C54}" srcOrd="2" destOrd="0" presId="urn:microsoft.com/office/officeart/2005/8/layout/process3"/>
    <dgm:cxn modelId="{9D23BEB3-4EDF-464E-96F9-529C2C1B39FF}" type="presParOf" srcId="{F22D22C2-E162-46BA-881B-465AFF545384}" destId="{050BC204-5EA4-49F1-9DFF-3F37D66CDDB9}" srcOrd="3" destOrd="0" presId="urn:microsoft.com/office/officeart/2005/8/layout/process3"/>
    <dgm:cxn modelId="{56DBEB56-7FAB-41D5-931A-6591D27EAB49}" type="presParOf" srcId="{050BC204-5EA4-49F1-9DFF-3F37D66CDDB9}" destId="{8DA96324-30A1-42EF-9E53-635C8BD8EB23}" srcOrd="0" destOrd="0" presId="urn:microsoft.com/office/officeart/2005/8/layout/process3"/>
    <dgm:cxn modelId="{AC3A401F-E88C-4B44-AE90-8BD9E300848F}" type="presParOf" srcId="{F22D22C2-E162-46BA-881B-465AFF545384}" destId="{1390E1B8-9518-41D2-85BF-91A677F9D099}" srcOrd="4" destOrd="0" presId="urn:microsoft.com/office/officeart/2005/8/layout/process3"/>
    <dgm:cxn modelId="{8EA4EC04-1925-40A1-8C83-86393A4A69FB}" type="presParOf" srcId="{1390E1B8-9518-41D2-85BF-91A677F9D099}" destId="{D608FE9B-18BF-4264-B4E0-6EBA854A98E1}" srcOrd="0" destOrd="0" presId="urn:microsoft.com/office/officeart/2005/8/layout/process3"/>
    <dgm:cxn modelId="{139411C9-C25E-4783-9212-2940E08C3C50}" type="presParOf" srcId="{1390E1B8-9518-41D2-85BF-91A677F9D099}" destId="{7FD3722E-330E-46A4-8780-38FBB039A690}" srcOrd="1" destOrd="0" presId="urn:microsoft.com/office/officeart/2005/8/layout/process3"/>
    <dgm:cxn modelId="{C4CADD49-2583-4D73-A2FA-695F6EDE87EC}" type="presParOf" srcId="{1390E1B8-9518-41D2-85BF-91A677F9D099}" destId="{C411C1E0-7CC8-4552-B935-F16817FB49C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343284-0A7C-4650-9FC8-4A3EF921F59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D74C8F-3F3C-4A38-AA28-D2894779BA35}">
      <dgm:prSet phldrT="[Text]"/>
      <dgm:spPr/>
      <dgm:t>
        <a:bodyPr/>
        <a:lstStyle/>
        <a:p>
          <a:r>
            <a:rPr lang="en-US" b="1" dirty="0" smtClean="0"/>
            <a:t>Stored energy</a:t>
          </a:r>
          <a:endParaRPr lang="en-US" b="1" dirty="0"/>
        </a:p>
      </dgm:t>
    </dgm:pt>
    <dgm:pt modelId="{FC501CF7-3FE0-4537-8430-FE7D45153C67}" type="parTrans" cxnId="{C586B5BE-950A-4E7E-B76D-1FCB580F1A6A}">
      <dgm:prSet/>
      <dgm:spPr/>
      <dgm:t>
        <a:bodyPr/>
        <a:lstStyle/>
        <a:p>
          <a:endParaRPr lang="en-US"/>
        </a:p>
      </dgm:t>
    </dgm:pt>
    <dgm:pt modelId="{78BE84A0-36A5-4618-AA4D-362327A77A67}" type="sibTrans" cxnId="{C586B5BE-950A-4E7E-B76D-1FCB580F1A6A}">
      <dgm:prSet/>
      <dgm:spPr/>
      <dgm:t>
        <a:bodyPr/>
        <a:lstStyle/>
        <a:p>
          <a:endParaRPr lang="en-US"/>
        </a:p>
      </dgm:t>
    </dgm:pt>
    <dgm:pt modelId="{2BB7ECA9-6409-4987-9A42-1B5BFA8A9FE6}">
      <dgm:prSet phldrT="[Text]"/>
      <dgm:spPr/>
      <dgm:t>
        <a:bodyPr/>
        <a:lstStyle/>
        <a:p>
          <a:r>
            <a:rPr lang="en-US" b="1" dirty="0" smtClean="0"/>
            <a:t>Power systems</a:t>
          </a:r>
          <a:endParaRPr lang="en-US" b="1" dirty="0"/>
        </a:p>
      </dgm:t>
    </dgm:pt>
    <dgm:pt modelId="{5088921D-A83E-4C72-82B7-615F954422FE}" type="parTrans" cxnId="{F5199071-A7C8-48CE-97B0-472F00588631}">
      <dgm:prSet/>
      <dgm:spPr/>
      <dgm:t>
        <a:bodyPr/>
        <a:lstStyle/>
        <a:p>
          <a:endParaRPr lang="en-US"/>
        </a:p>
      </dgm:t>
    </dgm:pt>
    <dgm:pt modelId="{71E315E9-8781-4D01-8486-52A6A57414EE}" type="sibTrans" cxnId="{F5199071-A7C8-48CE-97B0-472F00588631}">
      <dgm:prSet/>
      <dgm:spPr/>
      <dgm:t>
        <a:bodyPr/>
        <a:lstStyle/>
        <a:p>
          <a:endParaRPr lang="en-US"/>
        </a:p>
      </dgm:t>
    </dgm:pt>
    <dgm:pt modelId="{AA1B7D8D-D7AE-4344-BA47-6450ECEAB307}">
      <dgm:prSet/>
      <dgm:spPr/>
      <dgm:t>
        <a:bodyPr/>
        <a:lstStyle/>
        <a:p>
          <a:r>
            <a:rPr lang="en-US" dirty="0" smtClean="0"/>
            <a:t>Contained energy density</a:t>
          </a:r>
          <a:endParaRPr lang="en-US" dirty="0"/>
        </a:p>
      </dgm:t>
    </dgm:pt>
    <dgm:pt modelId="{30F99FBE-BFCF-45EB-B7D1-B4A4B01D0821}" type="parTrans" cxnId="{CE4F1DA2-12A3-4058-BD50-03652EC094C2}">
      <dgm:prSet/>
      <dgm:spPr/>
      <dgm:t>
        <a:bodyPr/>
        <a:lstStyle/>
        <a:p>
          <a:endParaRPr lang="en-US"/>
        </a:p>
      </dgm:t>
    </dgm:pt>
    <dgm:pt modelId="{59864A5D-5FDB-4315-A581-8B25D0D52A38}" type="sibTrans" cxnId="{CE4F1DA2-12A3-4058-BD50-03652EC094C2}">
      <dgm:prSet/>
      <dgm:spPr/>
      <dgm:t>
        <a:bodyPr/>
        <a:lstStyle/>
        <a:p>
          <a:endParaRPr lang="en-US"/>
        </a:p>
      </dgm:t>
    </dgm:pt>
    <dgm:pt modelId="{FA1CEC71-39E7-4511-B9A0-DD3FED79FDAB}">
      <dgm:prSet/>
      <dgm:spPr/>
      <dgm:t>
        <a:bodyPr/>
        <a:lstStyle/>
        <a:p>
          <a:r>
            <a:rPr lang="en-US" dirty="0" smtClean="0"/>
            <a:t>Pre-treatment</a:t>
          </a:r>
          <a:endParaRPr lang="en-US" dirty="0"/>
        </a:p>
      </dgm:t>
    </dgm:pt>
    <dgm:pt modelId="{7FB6FC21-9644-4DBF-B567-32EB69410A67}" type="parTrans" cxnId="{928F1571-643A-4836-9558-29796BC44474}">
      <dgm:prSet/>
      <dgm:spPr/>
      <dgm:t>
        <a:bodyPr/>
        <a:lstStyle/>
        <a:p>
          <a:endParaRPr lang="en-US"/>
        </a:p>
      </dgm:t>
    </dgm:pt>
    <dgm:pt modelId="{FA709C33-85E6-4D0E-81E8-F845F9CF8816}" type="sibTrans" cxnId="{928F1571-643A-4836-9558-29796BC44474}">
      <dgm:prSet/>
      <dgm:spPr/>
      <dgm:t>
        <a:bodyPr/>
        <a:lstStyle/>
        <a:p>
          <a:endParaRPr lang="en-US"/>
        </a:p>
      </dgm:t>
    </dgm:pt>
    <dgm:pt modelId="{ACDA55A4-4BCC-4F55-83FA-E27BEE452F9B}">
      <dgm:prSet/>
      <dgm:spPr/>
      <dgm:t>
        <a:bodyPr/>
        <a:lstStyle/>
        <a:p>
          <a:r>
            <a:rPr lang="en-US" b="1" dirty="0" smtClean="0"/>
            <a:t>Power distribution &amp; drive</a:t>
          </a:r>
          <a:endParaRPr lang="en-US" b="1" dirty="0"/>
        </a:p>
      </dgm:t>
    </dgm:pt>
    <dgm:pt modelId="{38C4308D-8A09-47EA-AE8C-A3722405D679}" type="parTrans" cxnId="{E09DB5B8-567F-4DDE-BD6E-BFD4B89011D3}">
      <dgm:prSet/>
      <dgm:spPr/>
      <dgm:t>
        <a:bodyPr/>
        <a:lstStyle/>
        <a:p>
          <a:endParaRPr lang="en-US"/>
        </a:p>
      </dgm:t>
    </dgm:pt>
    <dgm:pt modelId="{E869B098-56BA-4863-A8F9-5CC42BFE48FF}" type="sibTrans" cxnId="{E09DB5B8-567F-4DDE-BD6E-BFD4B89011D3}">
      <dgm:prSet/>
      <dgm:spPr/>
      <dgm:t>
        <a:bodyPr/>
        <a:lstStyle/>
        <a:p>
          <a:endParaRPr lang="en-US"/>
        </a:p>
      </dgm:t>
    </dgm:pt>
    <dgm:pt modelId="{23E790B1-0463-4E42-A852-82DAB4627B4E}">
      <dgm:prSet/>
      <dgm:spPr/>
      <dgm:t>
        <a:bodyPr/>
        <a:lstStyle/>
        <a:p>
          <a:r>
            <a:rPr lang="en-US" dirty="0" smtClean="0"/>
            <a:t>Energy to power</a:t>
          </a:r>
          <a:endParaRPr lang="en-US" dirty="0"/>
        </a:p>
      </dgm:t>
    </dgm:pt>
    <dgm:pt modelId="{1E81EA3E-92B8-4B5D-B115-5DA946ABBDAB}" type="parTrans" cxnId="{0C52AF90-DE54-4939-ADFF-F3F3DE00DDCA}">
      <dgm:prSet/>
      <dgm:spPr/>
      <dgm:t>
        <a:bodyPr/>
        <a:lstStyle/>
        <a:p>
          <a:endParaRPr lang="en-US"/>
        </a:p>
      </dgm:t>
    </dgm:pt>
    <dgm:pt modelId="{F1A7F3FB-DDDA-400C-BD56-72B26A1D9438}" type="sibTrans" cxnId="{0C52AF90-DE54-4939-ADFF-F3F3DE00DDCA}">
      <dgm:prSet/>
      <dgm:spPr/>
      <dgm:t>
        <a:bodyPr/>
        <a:lstStyle/>
        <a:p>
          <a:endParaRPr lang="en-US"/>
        </a:p>
      </dgm:t>
    </dgm:pt>
    <dgm:pt modelId="{18414A5C-91E3-4E50-B2BC-90A5A6E640CA}">
      <dgm:prSet/>
      <dgm:spPr/>
      <dgm:t>
        <a:bodyPr/>
        <a:lstStyle/>
        <a:p>
          <a:r>
            <a:rPr lang="en-US" dirty="0" smtClean="0"/>
            <a:t>After-treatment</a:t>
          </a:r>
          <a:endParaRPr lang="en-US" dirty="0"/>
        </a:p>
      </dgm:t>
    </dgm:pt>
    <dgm:pt modelId="{6BD3E550-4A0B-4F80-9660-2BDB47DECA18}" type="parTrans" cxnId="{2C1D4349-BE5B-45BD-B1F3-9ACDA01F1DA1}">
      <dgm:prSet/>
      <dgm:spPr/>
      <dgm:t>
        <a:bodyPr/>
        <a:lstStyle/>
        <a:p>
          <a:endParaRPr lang="en-US"/>
        </a:p>
      </dgm:t>
    </dgm:pt>
    <dgm:pt modelId="{7E1F79AC-DADF-4145-8051-F9DC06BB84CD}" type="sibTrans" cxnId="{2C1D4349-BE5B-45BD-B1F3-9ACDA01F1DA1}">
      <dgm:prSet/>
      <dgm:spPr/>
      <dgm:t>
        <a:bodyPr/>
        <a:lstStyle/>
        <a:p>
          <a:endParaRPr lang="en-US"/>
        </a:p>
      </dgm:t>
    </dgm:pt>
    <dgm:pt modelId="{66E3ED7A-C76A-4CFA-A538-E03C8BDFE514}">
      <dgm:prSet/>
      <dgm:spPr/>
      <dgm:t>
        <a:bodyPr/>
        <a:lstStyle/>
        <a:p>
          <a:r>
            <a:rPr lang="en-US" dirty="0" smtClean="0"/>
            <a:t>Electric distribution</a:t>
          </a:r>
          <a:endParaRPr lang="en-US" dirty="0"/>
        </a:p>
      </dgm:t>
    </dgm:pt>
    <dgm:pt modelId="{422303B6-6086-4E52-965C-F42C00244D24}" type="parTrans" cxnId="{80CB9521-97D7-4BD9-926F-F48F333B3CB1}">
      <dgm:prSet/>
      <dgm:spPr/>
      <dgm:t>
        <a:bodyPr/>
        <a:lstStyle/>
        <a:p>
          <a:endParaRPr lang="en-US"/>
        </a:p>
      </dgm:t>
    </dgm:pt>
    <dgm:pt modelId="{C5AC17CA-30D7-4956-969A-58C23130A17D}" type="sibTrans" cxnId="{80CB9521-97D7-4BD9-926F-F48F333B3CB1}">
      <dgm:prSet/>
      <dgm:spPr/>
      <dgm:t>
        <a:bodyPr/>
        <a:lstStyle/>
        <a:p>
          <a:endParaRPr lang="en-US"/>
        </a:p>
      </dgm:t>
    </dgm:pt>
    <dgm:pt modelId="{A48D3371-926F-4D2A-A71E-692F418BB677}">
      <dgm:prSet/>
      <dgm:spPr/>
      <dgm:t>
        <a:bodyPr/>
        <a:lstStyle/>
        <a:p>
          <a:r>
            <a:rPr lang="en-US" dirty="0" smtClean="0"/>
            <a:t>Gear boxes and shafts</a:t>
          </a:r>
          <a:endParaRPr lang="en-US" dirty="0"/>
        </a:p>
      </dgm:t>
    </dgm:pt>
    <dgm:pt modelId="{AB2ABAFC-2F12-4701-86AB-39E4A48120D2}" type="parTrans" cxnId="{9AD01D8D-9415-4DC9-94B7-5DC8B9F4C798}">
      <dgm:prSet/>
      <dgm:spPr/>
      <dgm:t>
        <a:bodyPr/>
        <a:lstStyle/>
        <a:p>
          <a:endParaRPr lang="en-US"/>
        </a:p>
      </dgm:t>
    </dgm:pt>
    <dgm:pt modelId="{5EC36E98-8766-40B5-97BF-F8C156BAA060}" type="sibTrans" cxnId="{9AD01D8D-9415-4DC9-94B7-5DC8B9F4C798}">
      <dgm:prSet/>
      <dgm:spPr/>
      <dgm:t>
        <a:bodyPr/>
        <a:lstStyle/>
        <a:p>
          <a:endParaRPr lang="en-US"/>
        </a:p>
      </dgm:t>
    </dgm:pt>
    <dgm:pt modelId="{8F8F0805-98FC-4322-A479-64FE7A28BEA1}">
      <dgm:prSet/>
      <dgm:spPr/>
      <dgm:t>
        <a:bodyPr/>
        <a:lstStyle/>
        <a:p>
          <a:r>
            <a:rPr lang="en-US" dirty="0" smtClean="0"/>
            <a:t>Emission information</a:t>
          </a:r>
          <a:endParaRPr lang="en-US" dirty="0"/>
        </a:p>
      </dgm:t>
    </dgm:pt>
    <dgm:pt modelId="{F9A1F3DE-DF23-40F0-9D39-121E6E2DEB37}" type="parTrans" cxnId="{9128D6CE-86C0-45B8-8558-4D1C9586731C}">
      <dgm:prSet/>
      <dgm:spPr/>
      <dgm:t>
        <a:bodyPr/>
        <a:lstStyle/>
        <a:p>
          <a:endParaRPr lang="en-US"/>
        </a:p>
      </dgm:t>
    </dgm:pt>
    <dgm:pt modelId="{88FBD139-FAF5-4EE4-BA06-DC146A63A215}" type="sibTrans" cxnId="{9128D6CE-86C0-45B8-8558-4D1C9586731C}">
      <dgm:prSet/>
      <dgm:spPr/>
      <dgm:t>
        <a:bodyPr/>
        <a:lstStyle/>
        <a:p>
          <a:endParaRPr lang="en-US"/>
        </a:p>
      </dgm:t>
    </dgm:pt>
    <dgm:pt modelId="{F22D22C2-E162-46BA-881B-465AFF545384}" type="pres">
      <dgm:prSet presAssocID="{C1343284-0A7C-4650-9FC8-4A3EF921F59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DB4EE4-D8DD-4D7E-BE68-78FC12E9D029}" type="pres">
      <dgm:prSet presAssocID="{AAD74C8F-3F3C-4A38-AA28-D2894779BA35}" presName="composite" presStyleCnt="0"/>
      <dgm:spPr/>
    </dgm:pt>
    <dgm:pt modelId="{A4CF0144-6082-46E9-8196-D53B6D5923C6}" type="pres">
      <dgm:prSet presAssocID="{AAD74C8F-3F3C-4A38-AA28-D2894779BA3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CF3D3D-8D4A-4CB1-ADD6-6E304BD5980B}" type="pres">
      <dgm:prSet presAssocID="{AAD74C8F-3F3C-4A38-AA28-D2894779BA35}" presName="parSh" presStyleLbl="node1" presStyleIdx="0" presStyleCnt="3"/>
      <dgm:spPr/>
      <dgm:t>
        <a:bodyPr/>
        <a:lstStyle/>
        <a:p>
          <a:endParaRPr lang="en-US"/>
        </a:p>
      </dgm:t>
    </dgm:pt>
    <dgm:pt modelId="{B41A8AE3-6456-4990-BDC2-ADF801B1F38B}" type="pres">
      <dgm:prSet presAssocID="{AAD74C8F-3F3C-4A38-AA28-D2894779BA35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0A675-B4A4-485E-8ECA-4BF325744B0C}" type="pres">
      <dgm:prSet presAssocID="{78BE84A0-36A5-4618-AA4D-362327A77A6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2D364B8-0850-4F9C-8028-64AAE11A7961}" type="pres">
      <dgm:prSet presAssocID="{78BE84A0-36A5-4618-AA4D-362327A77A67}" presName="connTx" presStyleLbl="sibTrans2D1" presStyleIdx="0" presStyleCnt="2"/>
      <dgm:spPr/>
      <dgm:t>
        <a:bodyPr/>
        <a:lstStyle/>
        <a:p>
          <a:endParaRPr lang="en-US"/>
        </a:p>
      </dgm:t>
    </dgm:pt>
    <dgm:pt modelId="{27EFD263-DBDD-41CA-8643-C855994244EC}" type="pres">
      <dgm:prSet presAssocID="{2BB7ECA9-6409-4987-9A42-1B5BFA8A9FE6}" presName="composite" presStyleCnt="0"/>
      <dgm:spPr/>
    </dgm:pt>
    <dgm:pt modelId="{434171DA-A414-4A19-B43F-60C4D33CE62E}" type="pres">
      <dgm:prSet presAssocID="{2BB7ECA9-6409-4987-9A42-1B5BFA8A9FE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A86B3-98CB-4C86-8BD0-65AD8A6427A6}" type="pres">
      <dgm:prSet presAssocID="{2BB7ECA9-6409-4987-9A42-1B5BFA8A9FE6}" presName="parSh" presStyleLbl="node1" presStyleIdx="1" presStyleCnt="3"/>
      <dgm:spPr/>
      <dgm:t>
        <a:bodyPr/>
        <a:lstStyle/>
        <a:p>
          <a:endParaRPr lang="en-US"/>
        </a:p>
      </dgm:t>
    </dgm:pt>
    <dgm:pt modelId="{B2F16954-D7DB-4473-8A9F-B8048DE13C54}" type="pres">
      <dgm:prSet presAssocID="{2BB7ECA9-6409-4987-9A42-1B5BFA8A9FE6}" presName="desTx" presStyleLbl="fgAcc1" presStyleIdx="1" presStyleCnt="3" custScaleX="13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BC204-5EA4-49F1-9DFF-3F37D66CDDB9}" type="pres">
      <dgm:prSet presAssocID="{71E315E9-8781-4D01-8486-52A6A57414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8DA96324-30A1-42EF-9E53-635C8BD8EB23}" type="pres">
      <dgm:prSet presAssocID="{71E315E9-8781-4D01-8486-52A6A57414EE}" presName="connTx" presStyleLbl="sibTrans2D1" presStyleIdx="1" presStyleCnt="2"/>
      <dgm:spPr/>
      <dgm:t>
        <a:bodyPr/>
        <a:lstStyle/>
        <a:p>
          <a:endParaRPr lang="en-US"/>
        </a:p>
      </dgm:t>
    </dgm:pt>
    <dgm:pt modelId="{1390E1B8-9518-41D2-85BF-91A677F9D099}" type="pres">
      <dgm:prSet presAssocID="{ACDA55A4-4BCC-4F55-83FA-E27BEE452F9B}" presName="composite" presStyleCnt="0"/>
      <dgm:spPr/>
    </dgm:pt>
    <dgm:pt modelId="{D608FE9B-18BF-4264-B4E0-6EBA854A98E1}" type="pres">
      <dgm:prSet presAssocID="{ACDA55A4-4BCC-4F55-83FA-E27BEE452F9B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D3722E-330E-46A4-8780-38FBB039A690}" type="pres">
      <dgm:prSet presAssocID="{ACDA55A4-4BCC-4F55-83FA-E27BEE452F9B}" presName="parSh" presStyleLbl="node1" presStyleIdx="2" presStyleCnt="3"/>
      <dgm:spPr/>
      <dgm:t>
        <a:bodyPr/>
        <a:lstStyle/>
        <a:p>
          <a:endParaRPr lang="en-US"/>
        </a:p>
      </dgm:t>
    </dgm:pt>
    <dgm:pt modelId="{C411C1E0-7CC8-4552-B935-F16817FB49CC}" type="pres">
      <dgm:prSet presAssocID="{ACDA55A4-4BCC-4F55-83FA-E27BEE452F9B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99071-A7C8-48CE-97B0-472F00588631}" srcId="{C1343284-0A7C-4650-9FC8-4A3EF921F599}" destId="{2BB7ECA9-6409-4987-9A42-1B5BFA8A9FE6}" srcOrd="1" destOrd="0" parTransId="{5088921D-A83E-4C72-82B7-615F954422FE}" sibTransId="{71E315E9-8781-4D01-8486-52A6A57414EE}"/>
    <dgm:cxn modelId="{9B9C461E-D39F-4399-AB3E-379BEE2F4B44}" type="presOf" srcId="{8F8F0805-98FC-4322-A479-64FE7A28BEA1}" destId="{B41A8AE3-6456-4990-BDC2-ADF801B1F38B}" srcOrd="0" destOrd="1" presId="urn:microsoft.com/office/officeart/2005/8/layout/process3"/>
    <dgm:cxn modelId="{676B4CA6-A011-4B63-A197-816FC20C4338}" type="presOf" srcId="{78BE84A0-36A5-4618-AA4D-362327A77A67}" destId="{7910A675-B4A4-485E-8ECA-4BF325744B0C}" srcOrd="0" destOrd="0" presId="urn:microsoft.com/office/officeart/2005/8/layout/process3"/>
    <dgm:cxn modelId="{9AD01D8D-9415-4DC9-94B7-5DC8B9F4C798}" srcId="{ACDA55A4-4BCC-4F55-83FA-E27BEE452F9B}" destId="{A48D3371-926F-4D2A-A71E-692F418BB677}" srcOrd="1" destOrd="0" parTransId="{AB2ABAFC-2F12-4701-86AB-39E4A48120D2}" sibTransId="{5EC36E98-8766-40B5-97BF-F8C156BAA060}"/>
    <dgm:cxn modelId="{B81A28B4-C72B-4100-BD01-2C9E4D302F6F}" type="presOf" srcId="{71E315E9-8781-4D01-8486-52A6A57414EE}" destId="{050BC204-5EA4-49F1-9DFF-3F37D66CDDB9}" srcOrd="0" destOrd="0" presId="urn:microsoft.com/office/officeart/2005/8/layout/process3"/>
    <dgm:cxn modelId="{F81EED7F-A9A8-4F61-B593-56E7D328807E}" type="presOf" srcId="{FA1CEC71-39E7-4511-B9A0-DD3FED79FDAB}" destId="{B2F16954-D7DB-4473-8A9F-B8048DE13C54}" srcOrd="0" destOrd="0" presId="urn:microsoft.com/office/officeart/2005/8/layout/process3"/>
    <dgm:cxn modelId="{4E92EA72-BEC5-4DC6-A527-3A37667ED327}" type="presOf" srcId="{AAD74C8F-3F3C-4A38-AA28-D2894779BA35}" destId="{A4CF0144-6082-46E9-8196-D53B6D5923C6}" srcOrd="0" destOrd="0" presId="urn:microsoft.com/office/officeart/2005/8/layout/process3"/>
    <dgm:cxn modelId="{B996618F-CBF9-452A-8C7F-8D548A10A00D}" type="presOf" srcId="{AAD74C8F-3F3C-4A38-AA28-D2894779BA35}" destId="{55CF3D3D-8D4A-4CB1-ADD6-6E304BD5980B}" srcOrd="1" destOrd="0" presId="urn:microsoft.com/office/officeart/2005/8/layout/process3"/>
    <dgm:cxn modelId="{75BC862B-7E91-4257-9946-A0640BD97A6C}" type="presOf" srcId="{66E3ED7A-C76A-4CFA-A538-E03C8BDFE514}" destId="{C411C1E0-7CC8-4552-B935-F16817FB49CC}" srcOrd="0" destOrd="0" presId="urn:microsoft.com/office/officeart/2005/8/layout/process3"/>
    <dgm:cxn modelId="{0C52AF90-DE54-4939-ADFF-F3F3DE00DDCA}" srcId="{2BB7ECA9-6409-4987-9A42-1B5BFA8A9FE6}" destId="{23E790B1-0463-4E42-A852-82DAB4627B4E}" srcOrd="1" destOrd="0" parTransId="{1E81EA3E-92B8-4B5D-B115-5DA946ABBDAB}" sibTransId="{F1A7F3FB-DDDA-400C-BD56-72B26A1D9438}"/>
    <dgm:cxn modelId="{85B4712D-D8B3-4306-95B9-156F1128FE7F}" type="presOf" srcId="{18414A5C-91E3-4E50-B2BC-90A5A6E640CA}" destId="{B2F16954-D7DB-4473-8A9F-B8048DE13C54}" srcOrd="0" destOrd="2" presId="urn:microsoft.com/office/officeart/2005/8/layout/process3"/>
    <dgm:cxn modelId="{6F053DFC-8575-401C-B793-E629CB26D5D9}" type="presOf" srcId="{78BE84A0-36A5-4618-AA4D-362327A77A67}" destId="{22D364B8-0850-4F9C-8028-64AAE11A7961}" srcOrd="1" destOrd="0" presId="urn:microsoft.com/office/officeart/2005/8/layout/process3"/>
    <dgm:cxn modelId="{4AC79017-5FD0-4592-A716-C603E8BF7E30}" type="presOf" srcId="{ACDA55A4-4BCC-4F55-83FA-E27BEE452F9B}" destId="{7FD3722E-330E-46A4-8780-38FBB039A690}" srcOrd="1" destOrd="0" presId="urn:microsoft.com/office/officeart/2005/8/layout/process3"/>
    <dgm:cxn modelId="{4536D88C-467D-4357-BE7E-28426D0A1AE6}" type="presOf" srcId="{23E790B1-0463-4E42-A852-82DAB4627B4E}" destId="{B2F16954-D7DB-4473-8A9F-B8048DE13C54}" srcOrd="0" destOrd="1" presId="urn:microsoft.com/office/officeart/2005/8/layout/process3"/>
    <dgm:cxn modelId="{A971547D-6908-4BDE-98F8-E08142C33E68}" type="presOf" srcId="{71E315E9-8781-4D01-8486-52A6A57414EE}" destId="{8DA96324-30A1-42EF-9E53-635C8BD8EB23}" srcOrd="1" destOrd="0" presId="urn:microsoft.com/office/officeart/2005/8/layout/process3"/>
    <dgm:cxn modelId="{CE4F1DA2-12A3-4058-BD50-03652EC094C2}" srcId="{AAD74C8F-3F3C-4A38-AA28-D2894779BA35}" destId="{AA1B7D8D-D7AE-4344-BA47-6450ECEAB307}" srcOrd="0" destOrd="0" parTransId="{30F99FBE-BFCF-45EB-B7D1-B4A4B01D0821}" sibTransId="{59864A5D-5FDB-4315-A581-8B25D0D52A38}"/>
    <dgm:cxn modelId="{B8FE5BED-F01A-4018-9663-4BA59F61C502}" type="presOf" srcId="{2BB7ECA9-6409-4987-9A42-1B5BFA8A9FE6}" destId="{434171DA-A414-4A19-B43F-60C4D33CE62E}" srcOrd="0" destOrd="0" presId="urn:microsoft.com/office/officeart/2005/8/layout/process3"/>
    <dgm:cxn modelId="{0659B5A0-5370-4747-92BA-DF318D063C1D}" type="presOf" srcId="{A48D3371-926F-4D2A-A71E-692F418BB677}" destId="{C411C1E0-7CC8-4552-B935-F16817FB49CC}" srcOrd="0" destOrd="1" presId="urn:microsoft.com/office/officeart/2005/8/layout/process3"/>
    <dgm:cxn modelId="{66A5EAFC-2FAA-4323-B8CC-C65D34EC52C6}" type="presOf" srcId="{AA1B7D8D-D7AE-4344-BA47-6450ECEAB307}" destId="{B41A8AE3-6456-4990-BDC2-ADF801B1F38B}" srcOrd="0" destOrd="0" presId="urn:microsoft.com/office/officeart/2005/8/layout/process3"/>
    <dgm:cxn modelId="{928F1571-643A-4836-9558-29796BC44474}" srcId="{2BB7ECA9-6409-4987-9A42-1B5BFA8A9FE6}" destId="{FA1CEC71-39E7-4511-B9A0-DD3FED79FDAB}" srcOrd="0" destOrd="0" parTransId="{7FB6FC21-9644-4DBF-B567-32EB69410A67}" sibTransId="{FA709C33-85E6-4D0E-81E8-F845F9CF8816}"/>
    <dgm:cxn modelId="{9128D6CE-86C0-45B8-8558-4D1C9586731C}" srcId="{AAD74C8F-3F3C-4A38-AA28-D2894779BA35}" destId="{8F8F0805-98FC-4322-A479-64FE7A28BEA1}" srcOrd="1" destOrd="0" parTransId="{F9A1F3DE-DF23-40F0-9D39-121E6E2DEB37}" sibTransId="{88FBD139-FAF5-4EE4-BA06-DC146A63A215}"/>
    <dgm:cxn modelId="{2C1D4349-BE5B-45BD-B1F3-9ACDA01F1DA1}" srcId="{2BB7ECA9-6409-4987-9A42-1B5BFA8A9FE6}" destId="{18414A5C-91E3-4E50-B2BC-90A5A6E640CA}" srcOrd="2" destOrd="0" parTransId="{6BD3E550-4A0B-4F80-9660-2BDB47DECA18}" sibTransId="{7E1F79AC-DADF-4145-8051-F9DC06BB84CD}"/>
    <dgm:cxn modelId="{E09DB5B8-567F-4DDE-BD6E-BFD4B89011D3}" srcId="{C1343284-0A7C-4650-9FC8-4A3EF921F599}" destId="{ACDA55A4-4BCC-4F55-83FA-E27BEE452F9B}" srcOrd="2" destOrd="0" parTransId="{38C4308D-8A09-47EA-AE8C-A3722405D679}" sibTransId="{E869B098-56BA-4863-A8F9-5CC42BFE48FF}"/>
    <dgm:cxn modelId="{BFF71078-A991-4FD3-A2EB-5AADCEB251F5}" type="presOf" srcId="{ACDA55A4-4BCC-4F55-83FA-E27BEE452F9B}" destId="{D608FE9B-18BF-4264-B4E0-6EBA854A98E1}" srcOrd="0" destOrd="0" presId="urn:microsoft.com/office/officeart/2005/8/layout/process3"/>
    <dgm:cxn modelId="{80CB9521-97D7-4BD9-926F-F48F333B3CB1}" srcId="{ACDA55A4-4BCC-4F55-83FA-E27BEE452F9B}" destId="{66E3ED7A-C76A-4CFA-A538-E03C8BDFE514}" srcOrd="0" destOrd="0" parTransId="{422303B6-6086-4E52-965C-F42C00244D24}" sibTransId="{C5AC17CA-30D7-4956-969A-58C23130A17D}"/>
    <dgm:cxn modelId="{A5D16786-FC9C-4E4B-9754-36B2D0C6FF09}" type="presOf" srcId="{2BB7ECA9-6409-4987-9A42-1B5BFA8A9FE6}" destId="{707A86B3-98CB-4C86-8BD0-65AD8A6427A6}" srcOrd="1" destOrd="0" presId="urn:microsoft.com/office/officeart/2005/8/layout/process3"/>
    <dgm:cxn modelId="{C586B5BE-950A-4E7E-B76D-1FCB580F1A6A}" srcId="{C1343284-0A7C-4650-9FC8-4A3EF921F599}" destId="{AAD74C8F-3F3C-4A38-AA28-D2894779BA35}" srcOrd="0" destOrd="0" parTransId="{FC501CF7-3FE0-4537-8430-FE7D45153C67}" sibTransId="{78BE84A0-36A5-4618-AA4D-362327A77A67}"/>
    <dgm:cxn modelId="{2EE9EFC1-305D-411B-94B5-362A67761143}" type="presOf" srcId="{C1343284-0A7C-4650-9FC8-4A3EF921F599}" destId="{F22D22C2-E162-46BA-881B-465AFF545384}" srcOrd="0" destOrd="0" presId="urn:microsoft.com/office/officeart/2005/8/layout/process3"/>
    <dgm:cxn modelId="{F902707B-A79B-490E-9431-E33FC3126679}" type="presParOf" srcId="{F22D22C2-E162-46BA-881B-465AFF545384}" destId="{7BDB4EE4-D8DD-4D7E-BE68-78FC12E9D029}" srcOrd="0" destOrd="0" presId="urn:microsoft.com/office/officeart/2005/8/layout/process3"/>
    <dgm:cxn modelId="{949D5FC7-C478-4077-83CA-93B662565340}" type="presParOf" srcId="{7BDB4EE4-D8DD-4D7E-BE68-78FC12E9D029}" destId="{A4CF0144-6082-46E9-8196-D53B6D5923C6}" srcOrd="0" destOrd="0" presId="urn:microsoft.com/office/officeart/2005/8/layout/process3"/>
    <dgm:cxn modelId="{85D72667-4180-433E-9151-71BA9D32EA9D}" type="presParOf" srcId="{7BDB4EE4-D8DD-4D7E-BE68-78FC12E9D029}" destId="{55CF3D3D-8D4A-4CB1-ADD6-6E304BD5980B}" srcOrd="1" destOrd="0" presId="urn:microsoft.com/office/officeart/2005/8/layout/process3"/>
    <dgm:cxn modelId="{2F875762-A984-42CA-9235-1EED83348E67}" type="presParOf" srcId="{7BDB4EE4-D8DD-4D7E-BE68-78FC12E9D029}" destId="{B41A8AE3-6456-4990-BDC2-ADF801B1F38B}" srcOrd="2" destOrd="0" presId="urn:microsoft.com/office/officeart/2005/8/layout/process3"/>
    <dgm:cxn modelId="{5E59A8B7-DBB2-47EB-B783-9D772743371D}" type="presParOf" srcId="{F22D22C2-E162-46BA-881B-465AFF545384}" destId="{7910A675-B4A4-485E-8ECA-4BF325744B0C}" srcOrd="1" destOrd="0" presId="urn:microsoft.com/office/officeart/2005/8/layout/process3"/>
    <dgm:cxn modelId="{95541ECF-4790-4B41-AD86-EF38E259B40F}" type="presParOf" srcId="{7910A675-B4A4-485E-8ECA-4BF325744B0C}" destId="{22D364B8-0850-4F9C-8028-64AAE11A7961}" srcOrd="0" destOrd="0" presId="urn:microsoft.com/office/officeart/2005/8/layout/process3"/>
    <dgm:cxn modelId="{F2E0F8A4-77D4-4C09-A84F-A55CD3B03BA0}" type="presParOf" srcId="{F22D22C2-E162-46BA-881B-465AFF545384}" destId="{27EFD263-DBDD-41CA-8643-C855994244EC}" srcOrd="2" destOrd="0" presId="urn:microsoft.com/office/officeart/2005/8/layout/process3"/>
    <dgm:cxn modelId="{808333CD-6132-4264-B3FB-43D357DA4DA5}" type="presParOf" srcId="{27EFD263-DBDD-41CA-8643-C855994244EC}" destId="{434171DA-A414-4A19-B43F-60C4D33CE62E}" srcOrd="0" destOrd="0" presId="urn:microsoft.com/office/officeart/2005/8/layout/process3"/>
    <dgm:cxn modelId="{EFC068ED-6AA2-41F7-B1D7-9E401AAB7C4D}" type="presParOf" srcId="{27EFD263-DBDD-41CA-8643-C855994244EC}" destId="{707A86B3-98CB-4C86-8BD0-65AD8A6427A6}" srcOrd="1" destOrd="0" presId="urn:microsoft.com/office/officeart/2005/8/layout/process3"/>
    <dgm:cxn modelId="{C9C97713-E95C-427E-812B-B8F755F9037E}" type="presParOf" srcId="{27EFD263-DBDD-41CA-8643-C855994244EC}" destId="{B2F16954-D7DB-4473-8A9F-B8048DE13C54}" srcOrd="2" destOrd="0" presId="urn:microsoft.com/office/officeart/2005/8/layout/process3"/>
    <dgm:cxn modelId="{9D23BEB3-4EDF-464E-96F9-529C2C1B39FF}" type="presParOf" srcId="{F22D22C2-E162-46BA-881B-465AFF545384}" destId="{050BC204-5EA4-49F1-9DFF-3F37D66CDDB9}" srcOrd="3" destOrd="0" presId="urn:microsoft.com/office/officeart/2005/8/layout/process3"/>
    <dgm:cxn modelId="{56DBEB56-7FAB-41D5-931A-6591D27EAB49}" type="presParOf" srcId="{050BC204-5EA4-49F1-9DFF-3F37D66CDDB9}" destId="{8DA96324-30A1-42EF-9E53-635C8BD8EB23}" srcOrd="0" destOrd="0" presId="urn:microsoft.com/office/officeart/2005/8/layout/process3"/>
    <dgm:cxn modelId="{AC3A401F-E88C-4B44-AE90-8BD9E300848F}" type="presParOf" srcId="{F22D22C2-E162-46BA-881B-465AFF545384}" destId="{1390E1B8-9518-41D2-85BF-91A677F9D099}" srcOrd="4" destOrd="0" presId="urn:microsoft.com/office/officeart/2005/8/layout/process3"/>
    <dgm:cxn modelId="{8EA4EC04-1925-40A1-8C83-86393A4A69FB}" type="presParOf" srcId="{1390E1B8-9518-41D2-85BF-91A677F9D099}" destId="{D608FE9B-18BF-4264-B4E0-6EBA854A98E1}" srcOrd="0" destOrd="0" presId="urn:microsoft.com/office/officeart/2005/8/layout/process3"/>
    <dgm:cxn modelId="{139411C9-C25E-4783-9212-2940E08C3C50}" type="presParOf" srcId="{1390E1B8-9518-41D2-85BF-91A677F9D099}" destId="{7FD3722E-330E-46A4-8780-38FBB039A690}" srcOrd="1" destOrd="0" presId="urn:microsoft.com/office/officeart/2005/8/layout/process3"/>
    <dgm:cxn modelId="{C4CADD49-2583-4D73-A2FA-695F6EDE87EC}" type="presParOf" srcId="{1390E1B8-9518-41D2-85BF-91A677F9D099}" destId="{C411C1E0-7CC8-4552-B935-F16817FB49C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F3D3D-8D4A-4CB1-ADD6-6E304BD5980B}">
      <dsp:nvSpPr>
        <dsp:cNvPr id="0" name=""/>
        <dsp:cNvSpPr/>
      </dsp:nvSpPr>
      <dsp:spPr>
        <a:xfrm>
          <a:off x="488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Stored energy</a:t>
          </a:r>
          <a:endParaRPr lang="en-US" sz="1400" b="1" kern="1200" dirty="0"/>
        </a:p>
      </dsp:txBody>
      <dsp:txXfrm>
        <a:off x="488" y="454734"/>
        <a:ext cx="1667337" cy="551550"/>
      </dsp:txXfrm>
    </dsp:sp>
    <dsp:sp modelId="{B41A8AE3-6456-4990-BDC2-ADF801B1F38B}">
      <dsp:nvSpPr>
        <dsp:cNvPr id="0" name=""/>
        <dsp:cNvSpPr/>
      </dsp:nvSpPr>
      <dsp:spPr>
        <a:xfrm>
          <a:off x="341991" y="1006284"/>
          <a:ext cx="1667337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Contained energy density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Emission information</a:t>
          </a:r>
          <a:endParaRPr lang="en-US" sz="1400" kern="1200" dirty="0"/>
        </a:p>
      </dsp:txBody>
      <dsp:txXfrm>
        <a:off x="373729" y="1038022"/>
        <a:ext cx="1603861" cy="1020124"/>
      </dsp:txXfrm>
    </dsp:sp>
    <dsp:sp modelId="{7910A675-B4A4-485E-8ECA-4BF325744B0C}">
      <dsp:nvSpPr>
        <dsp:cNvPr id="0" name=""/>
        <dsp:cNvSpPr/>
      </dsp:nvSpPr>
      <dsp:spPr>
        <a:xfrm>
          <a:off x="1920588" y="522950"/>
          <a:ext cx="535856" cy="4151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920588" y="605974"/>
        <a:ext cx="411321" cy="249070"/>
      </dsp:txXfrm>
    </dsp:sp>
    <dsp:sp modelId="{707A86B3-98CB-4C86-8BD0-65AD8A6427A6}">
      <dsp:nvSpPr>
        <dsp:cNvPr id="0" name=""/>
        <dsp:cNvSpPr/>
      </dsp:nvSpPr>
      <dsp:spPr>
        <a:xfrm>
          <a:off x="2678875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Power systems</a:t>
          </a:r>
          <a:endParaRPr lang="en-US" sz="1400" b="1" kern="1200" dirty="0"/>
        </a:p>
      </dsp:txBody>
      <dsp:txXfrm>
        <a:off x="2678875" y="454734"/>
        <a:ext cx="1667337" cy="551550"/>
      </dsp:txXfrm>
    </dsp:sp>
    <dsp:sp modelId="{B2F16954-D7DB-4473-8A9F-B8048DE13C54}">
      <dsp:nvSpPr>
        <dsp:cNvPr id="0" name=""/>
        <dsp:cNvSpPr/>
      </dsp:nvSpPr>
      <dsp:spPr>
        <a:xfrm>
          <a:off x="2754120" y="1006284"/>
          <a:ext cx="2199851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Pre-treatment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Energy to power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After-treatment</a:t>
          </a:r>
          <a:endParaRPr lang="en-US" sz="1400" kern="1200" dirty="0"/>
        </a:p>
      </dsp:txBody>
      <dsp:txXfrm>
        <a:off x="2785858" y="1038022"/>
        <a:ext cx="2136375" cy="1020124"/>
      </dsp:txXfrm>
    </dsp:sp>
    <dsp:sp modelId="{050BC204-5EA4-49F1-9DFF-3F37D66CDDB9}">
      <dsp:nvSpPr>
        <dsp:cNvPr id="0" name=""/>
        <dsp:cNvSpPr/>
      </dsp:nvSpPr>
      <dsp:spPr>
        <a:xfrm>
          <a:off x="4665539" y="522950"/>
          <a:ext cx="676972" cy="4151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4665539" y="605974"/>
        <a:ext cx="552437" cy="249070"/>
      </dsp:txXfrm>
    </dsp:sp>
    <dsp:sp modelId="{7FD3722E-330E-46A4-8780-38FBB039A690}">
      <dsp:nvSpPr>
        <dsp:cNvPr id="0" name=""/>
        <dsp:cNvSpPr/>
      </dsp:nvSpPr>
      <dsp:spPr>
        <a:xfrm>
          <a:off x="5623519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Power distribution &amp; drive</a:t>
          </a:r>
          <a:endParaRPr lang="en-US" sz="1400" b="1" kern="1200" dirty="0"/>
        </a:p>
      </dsp:txBody>
      <dsp:txXfrm>
        <a:off x="5623519" y="454734"/>
        <a:ext cx="1667337" cy="551550"/>
      </dsp:txXfrm>
    </dsp:sp>
    <dsp:sp modelId="{C411C1E0-7CC8-4552-B935-F16817FB49CC}">
      <dsp:nvSpPr>
        <dsp:cNvPr id="0" name=""/>
        <dsp:cNvSpPr/>
      </dsp:nvSpPr>
      <dsp:spPr>
        <a:xfrm>
          <a:off x="5965022" y="1006284"/>
          <a:ext cx="1667337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Electric distribution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Gear boxes and shafts</a:t>
          </a:r>
          <a:endParaRPr lang="en-US" sz="1400" kern="1200" dirty="0"/>
        </a:p>
      </dsp:txBody>
      <dsp:txXfrm>
        <a:off x="5996760" y="1038022"/>
        <a:ext cx="1603861" cy="1020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F3D3D-8D4A-4CB1-ADD6-6E304BD5980B}">
      <dsp:nvSpPr>
        <dsp:cNvPr id="0" name=""/>
        <dsp:cNvSpPr/>
      </dsp:nvSpPr>
      <dsp:spPr>
        <a:xfrm>
          <a:off x="488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Stored energy</a:t>
          </a:r>
          <a:endParaRPr lang="en-US" sz="1400" b="1" kern="1200" dirty="0"/>
        </a:p>
      </dsp:txBody>
      <dsp:txXfrm>
        <a:off x="488" y="454734"/>
        <a:ext cx="1667337" cy="551550"/>
      </dsp:txXfrm>
    </dsp:sp>
    <dsp:sp modelId="{B41A8AE3-6456-4990-BDC2-ADF801B1F38B}">
      <dsp:nvSpPr>
        <dsp:cNvPr id="0" name=""/>
        <dsp:cNvSpPr/>
      </dsp:nvSpPr>
      <dsp:spPr>
        <a:xfrm>
          <a:off x="341991" y="1006284"/>
          <a:ext cx="1667337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Contained energy density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Emission information</a:t>
          </a:r>
          <a:endParaRPr lang="en-US" sz="1400" kern="1200" dirty="0"/>
        </a:p>
      </dsp:txBody>
      <dsp:txXfrm>
        <a:off x="373729" y="1038022"/>
        <a:ext cx="1603861" cy="1020124"/>
      </dsp:txXfrm>
    </dsp:sp>
    <dsp:sp modelId="{7910A675-B4A4-485E-8ECA-4BF325744B0C}">
      <dsp:nvSpPr>
        <dsp:cNvPr id="0" name=""/>
        <dsp:cNvSpPr/>
      </dsp:nvSpPr>
      <dsp:spPr>
        <a:xfrm>
          <a:off x="1920588" y="522950"/>
          <a:ext cx="535856" cy="4151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920588" y="605974"/>
        <a:ext cx="411321" cy="249070"/>
      </dsp:txXfrm>
    </dsp:sp>
    <dsp:sp modelId="{707A86B3-98CB-4C86-8BD0-65AD8A6427A6}">
      <dsp:nvSpPr>
        <dsp:cNvPr id="0" name=""/>
        <dsp:cNvSpPr/>
      </dsp:nvSpPr>
      <dsp:spPr>
        <a:xfrm>
          <a:off x="2678875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Power systems</a:t>
          </a:r>
          <a:endParaRPr lang="en-US" sz="1400" b="1" kern="1200" dirty="0"/>
        </a:p>
      </dsp:txBody>
      <dsp:txXfrm>
        <a:off x="2678875" y="454734"/>
        <a:ext cx="1667337" cy="551550"/>
      </dsp:txXfrm>
    </dsp:sp>
    <dsp:sp modelId="{B2F16954-D7DB-4473-8A9F-B8048DE13C54}">
      <dsp:nvSpPr>
        <dsp:cNvPr id="0" name=""/>
        <dsp:cNvSpPr/>
      </dsp:nvSpPr>
      <dsp:spPr>
        <a:xfrm>
          <a:off x="2754120" y="1006284"/>
          <a:ext cx="2199851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Pre-treatment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Energy to power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After-treatment</a:t>
          </a:r>
          <a:endParaRPr lang="en-US" sz="1400" kern="1200" dirty="0"/>
        </a:p>
      </dsp:txBody>
      <dsp:txXfrm>
        <a:off x="2785858" y="1038022"/>
        <a:ext cx="2136375" cy="1020124"/>
      </dsp:txXfrm>
    </dsp:sp>
    <dsp:sp modelId="{050BC204-5EA4-49F1-9DFF-3F37D66CDDB9}">
      <dsp:nvSpPr>
        <dsp:cNvPr id="0" name=""/>
        <dsp:cNvSpPr/>
      </dsp:nvSpPr>
      <dsp:spPr>
        <a:xfrm>
          <a:off x="4665539" y="522950"/>
          <a:ext cx="676972" cy="4151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4665539" y="605974"/>
        <a:ext cx="552437" cy="249070"/>
      </dsp:txXfrm>
    </dsp:sp>
    <dsp:sp modelId="{7FD3722E-330E-46A4-8780-38FBB039A690}">
      <dsp:nvSpPr>
        <dsp:cNvPr id="0" name=""/>
        <dsp:cNvSpPr/>
      </dsp:nvSpPr>
      <dsp:spPr>
        <a:xfrm>
          <a:off x="5623519" y="454734"/>
          <a:ext cx="1667337" cy="8273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Power distribution &amp; drive</a:t>
          </a:r>
          <a:endParaRPr lang="en-US" sz="1400" b="1" kern="1200" dirty="0"/>
        </a:p>
      </dsp:txBody>
      <dsp:txXfrm>
        <a:off x="5623519" y="454734"/>
        <a:ext cx="1667337" cy="551550"/>
      </dsp:txXfrm>
    </dsp:sp>
    <dsp:sp modelId="{C411C1E0-7CC8-4552-B935-F16817FB49CC}">
      <dsp:nvSpPr>
        <dsp:cNvPr id="0" name=""/>
        <dsp:cNvSpPr/>
      </dsp:nvSpPr>
      <dsp:spPr>
        <a:xfrm>
          <a:off x="5965022" y="1006284"/>
          <a:ext cx="1667337" cy="108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Electric distribution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Gear boxes and shafts</a:t>
          </a:r>
          <a:endParaRPr lang="en-US" sz="1400" kern="1200" dirty="0"/>
        </a:p>
      </dsp:txBody>
      <dsp:txXfrm>
        <a:off x="5996760" y="1038022"/>
        <a:ext cx="1603861" cy="1020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4A99D-3BCB-4676-8DFB-11A431F40AFD}" type="datetimeFigureOut">
              <a:rPr lang="en-GB" smtClean="0"/>
              <a:pPr/>
              <a:t>04/02/2021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D4353-0C5E-4042-85A2-EFA3C17BEE6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89111-2949-406E-9557-EA22A6765A98}" type="datetimeFigureOut">
              <a:rPr lang="en-GB" smtClean="0"/>
              <a:pPr/>
              <a:t>04/02/2021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84360-769D-43EF-B90B-362217D83F0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0561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Explain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data </a:t>
            </a:r>
            <a:r>
              <a:rPr lang="nl-NL" baseline="0" dirty="0" err="1" smtClean="0"/>
              <a:t>knowledge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collection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papers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symposia. </a:t>
            </a:r>
            <a:r>
              <a:rPr lang="nl-NL" baseline="0" dirty="0" err="1" smtClean="0"/>
              <a:t>Comparison</a:t>
            </a:r>
            <a:r>
              <a:rPr lang="nl-NL" baseline="0" dirty="0" smtClean="0"/>
              <a:t> tool.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5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034" indent="-342034">
              <a:buClr>
                <a:schemeClr val="accent6"/>
              </a:buClr>
              <a:buFont typeface="Arial" pitchFamily="34" charset="0"/>
              <a:buChar char="•"/>
              <a:tabLst>
                <a:tab pos="342034" algn="l"/>
              </a:tabLst>
            </a:pPr>
            <a:r>
              <a:rPr lang="en-GB" dirty="0" smtClean="0">
                <a:solidFill>
                  <a:schemeClr val="tx2"/>
                </a:solidFill>
              </a:rPr>
              <a:t>A hybrid configuration is also what MARIN’s ZEL will feature</a:t>
            </a:r>
          </a:p>
          <a:p>
            <a:pPr marL="342034" indent="-342034">
              <a:buClr>
                <a:schemeClr val="accent6"/>
              </a:buClr>
              <a:buFont typeface="Arial" pitchFamily="34" charset="0"/>
              <a:buChar char="•"/>
              <a:tabLst>
                <a:tab pos="342034" algn="l"/>
              </a:tabLst>
            </a:pPr>
            <a:r>
              <a:rPr lang="en-GB" dirty="0" smtClean="0">
                <a:solidFill>
                  <a:schemeClr val="tx2"/>
                </a:solidFill>
              </a:rPr>
              <a:t>It allows for different power sources and conversion methods to be used, independently or together:</a:t>
            </a:r>
          </a:p>
          <a:p>
            <a:pPr marL="777900" lvl="1" indent="-342034">
              <a:buClr>
                <a:schemeClr val="accent6"/>
              </a:buClr>
              <a:buFont typeface="Arial" pitchFamily="34" charset="0"/>
              <a:buChar char="•"/>
              <a:tabLst>
                <a:tab pos="342034" algn="l"/>
              </a:tabLst>
            </a:pPr>
            <a:r>
              <a:rPr lang="en-GB" dirty="0" smtClean="0">
                <a:solidFill>
                  <a:schemeClr val="tx2"/>
                </a:solidFill>
              </a:rPr>
              <a:t>Auxiliary </a:t>
            </a:r>
            <a:r>
              <a:rPr lang="en-GB" dirty="0" err="1" smtClean="0">
                <a:solidFill>
                  <a:schemeClr val="tx2"/>
                </a:solidFill>
              </a:rPr>
              <a:t>gensets</a:t>
            </a:r>
            <a:endParaRPr lang="en-GB" dirty="0" smtClean="0">
              <a:solidFill>
                <a:schemeClr val="tx2"/>
              </a:solidFill>
            </a:endParaRPr>
          </a:p>
          <a:p>
            <a:pPr marL="777900" lvl="1" indent="-342034">
              <a:buClr>
                <a:schemeClr val="accent6"/>
              </a:buClr>
              <a:buFont typeface="Arial" pitchFamily="34" charset="0"/>
              <a:buChar char="•"/>
              <a:tabLst>
                <a:tab pos="342034" algn="l"/>
              </a:tabLst>
            </a:pPr>
            <a:r>
              <a:rPr lang="en-GB" dirty="0" smtClean="0">
                <a:solidFill>
                  <a:schemeClr val="tx2"/>
                </a:solidFill>
              </a:rPr>
              <a:t>Electrical storage</a:t>
            </a:r>
          </a:p>
          <a:p>
            <a:pPr marL="777900" lvl="1" indent="-342034">
              <a:buClr>
                <a:schemeClr val="accent6"/>
              </a:buClr>
              <a:buFont typeface="Arial" pitchFamily="34" charset="0"/>
              <a:buChar char="•"/>
              <a:tabLst>
                <a:tab pos="342034" algn="l"/>
              </a:tabLst>
            </a:pPr>
            <a:r>
              <a:rPr lang="en-GB" dirty="0" smtClean="0">
                <a:solidFill>
                  <a:schemeClr val="tx2"/>
                </a:solidFill>
              </a:rPr>
              <a:t>Main propulsion engine</a:t>
            </a:r>
          </a:p>
          <a:p>
            <a:endParaRPr lang="en-GB" dirty="0" smtClean="0"/>
          </a:p>
          <a:p>
            <a:pPr defTabSz="871733">
              <a:defRPr/>
            </a:pPr>
            <a:r>
              <a:rPr lang="en-US" dirty="0" smtClean="0"/>
              <a:t>Bi-directional tap on gearbox can increase shaft power delivered by diesel (‘boost’) or power the shaft on its own (source is </a:t>
            </a:r>
            <a:r>
              <a:rPr lang="en-US" dirty="0" err="1" smtClean="0"/>
              <a:t>genset</a:t>
            </a:r>
            <a:r>
              <a:rPr lang="en-US" dirty="0" smtClean="0"/>
              <a:t> or electrical storage), but the other way also works:  increase loading of a diesel at lower speeds, to deliver hotel loads or charge a battery bank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13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b="1" dirty="0" smtClean="0"/>
              <a:t>Conversion</a:t>
            </a:r>
            <a:r>
              <a:rPr lang="en-US" dirty="0" smtClean="0"/>
              <a:t> from energy carrier </a:t>
            </a:r>
            <a:r>
              <a:rPr lang="en-US" b="1" dirty="0" smtClean="0"/>
              <a:t>to power</a:t>
            </a:r>
            <a:endParaRPr lang="en-GB" dirty="0" smtClean="0"/>
          </a:p>
          <a:p>
            <a:pPr marL="340520" lvl="1"/>
            <a:r>
              <a:rPr lang="en-US" sz="2400" dirty="0"/>
              <a:t>In this step the type of conversion from carrier to physical power is made. </a:t>
            </a:r>
            <a:r>
              <a:rPr lang="en-US" sz="2400" dirty="0" err="1"/>
              <a:t>F.e</a:t>
            </a:r>
            <a:r>
              <a:rPr lang="en-US" sz="2400" dirty="0"/>
              <a:t>. by Internal Combustion Engine (ICE) [</a:t>
            </a:r>
            <a:r>
              <a:rPr lang="en-US" sz="2400" dirty="0" err="1"/>
              <a:t>bkW</a:t>
            </a:r>
            <a:r>
              <a:rPr lang="en-US" sz="2400" dirty="0"/>
              <a:t>] or Fuel Cell [</a:t>
            </a:r>
            <a:r>
              <a:rPr lang="en-US" sz="2400" dirty="0" err="1"/>
              <a:t>ekW</a:t>
            </a:r>
            <a:r>
              <a:rPr lang="en-US" sz="2400" dirty="0"/>
              <a:t>]. Some of the carriers have multiple possibilities. </a:t>
            </a:r>
            <a:r>
              <a:rPr lang="en-US" sz="2400" dirty="0" err="1"/>
              <a:t>F.e</a:t>
            </a:r>
            <a:r>
              <a:rPr lang="en-US" sz="2400" dirty="0"/>
              <a:t>. methanol can be burned in an ICE, but from methanol separated hydrogen (called ‘dehydrogenation’) can also be processed in a fuel cell.</a:t>
            </a:r>
            <a:endParaRPr lang="en-GB" sz="2400" dirty="0"/>
          </a:p>
          <a:p>
            <a:r>
              <a:rPr lang="en-US" dirty="0" smtClean="0"/>
              <a:t> </a:t>
            </a:r>
            <a:endParaRPr lang="en-GB" dirty="0" smtClean="0"/>
          </a:p>
          <a:p>
            <a:pPr lvl="0"/>
            <a:r>
              <a:rPr lang="en-US" b="1" dirty="0" smtClean="0"/>
              <a:t>Energy carrier pre-treatment</a:t>
            </a:r>
            <a:endParaRPr lang="en-GB" dirty="0" smtClean="0"/>
          </a:p>
          <a:p>
            <a:pPr marL="340520" lvl="1"/>
            <a:r>
              <a:rPr lang="en-US" sz="2400" dirty="0"/>
              <a:t>Some energy carriers do not have the right appearance for power conversion. What type of physical or chemical conversion must be applied depends on the type of power conversion</a:t>
            </a:r>
          </a:p>
          <a:p>
            <a:pPr marL="340520" lvl="1"/>
            <a:r>
              <a:rPr lang="en-US" sz="2400" dirty="0" err="1"/>
              <a:t>F.e</a:t>
            </a:r>
            <a:r>
              <a:rPr lang="en-US" sz="2400" dirty="0"/>
              <a:t>. 250 bar compressed natural gas has expand to 5-10 bar for streaming into the air inlet system of an ICE.</a:t>
            </a:r>
            <a:endParaRPr lang="en-GB" sz="2400" dirty="0"/>
          </a:p>
          <a:p>
            <a:endParaRPr lang="en-GB" dirty="0" smtClean="0"/>
          </a:p>
          <a:p>
            <a:pPr lvl="0"/>
            <a:r>
              <a:rPr lang="en-US" b="1" dirty="0" smtClean="0"/>
              <a:t>Exhaust after treatment</a:t>
            </a:r>
            <a:endParaRPr lang="en-GB" dirty="0" smtClean="0"/>
          </a:p>
          <a:p>
            <a:pPr marL="340520" lvl="1"/>
            <a:r>
              <a:rPr lang="en-US" sz="2400" dirty="0"/>
              <a:t>ICE conversions sometimes require after treatment as per IMO Tier III or EU Stage V.  This will prevent exhaust gasses to emit (excessive) amounts of harmful substances, like NO</a:t>
            </a:r>
            <a:r>
              <a:rPr lang="en-US" sz="2400" baseline="-25000" dirty="0"/>
              <a:t>x</a:t>
            </a:r>
            <a:r>
              <a:rPr lang="en-US" sz="2400" dirty="0"/>
              <a:t> and Particulate Matter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07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b="1" dirty="0" smtClean="0"/>
              <a:t>Conversion</a:t>
            </a:r>
            <a:r>
              <a:rPr lang="en-US" dirty="0" smtClean="0"/>
              <a:t> from energy carrier </a:t>
            </a:r>
            <a:r>
              <a:rPr lang="en-US" b="1" dirty="0" smtClean="0"/>
              <a:t>to power</a:t>
            </a:r>
            <a:endParaRPr lang="en-GB" dirty="0" smtClean="0"/>
          </a:p>
          <a:p>
            <a:pPr marL="340520" lvl="1"/>
            <a:r>
              <a:rPr lang="en-US" sz="2400" dirty="0"/>
              <a:t>In this step the type of conversion from carrier to physical power is made. </a:t>
            </a:r>
            <a:r>
              <a:rPr lang="en-US" sz="2400" dirty="0" err="1"/>
              <a:t>F.e</a:t>
            </a:r>
            <a:r>
              <a:rPr lang="en-US" sz="2400" dirty="0"/>
              <a:t>. by Internal Combustion Engine (ICE) [</a:t>
            </a:r>
            <a:r>
              <a:rPr lang="en-US" sz="2400" dirty="0" err="1"/>
              <a:t>bkW</a:t>
            </a:r>
            <a:r>
              <a:rPr lang="en-US" sz="2400" dirty="0"/>
              <a:t>] or Fuel Cell [</a:t>
            </a:r>
            <a:r>
              <a:rPr lang="en-US" sz="2400" dirty="0" err="1"/>
              <a:t>ekW</a:t>
            </a:r>
            <a:r>
              <a:rPr lang="en-US" sz="2400" dirty="0"/>
              <a:t>]. Some of the carriers have multiple possibilities. </a:t>
            </a:r>
            <a:r>
              <a:rPr lang="en-US" sz="2400" dirty="0" err="1"/>
              <a:t>F.e</a:t>
            </a:r>
            <a:r>
              <a:rPr lang="en-US" sz="2400" dirty="0"/>
              <a:t>. methanol can be burned in an ICE, but from methanol separated hydrogen (called ‘dehydrogenation’) can also be processed in a fuel cell.</a:t>
            </a:r>
            <a:endParaRPr lang="en-GB" sz="2400" dirty="0"/>
          </a:p>
          <a:p>
            <a:r>
              <a:rPr lang="en-US" dirty="0" smtClean="0"/>
              <a:t> </a:t>
            </a:r>
            <a:endParaRPr lang="en-GB" dirty="0" smtClean="0"/>
          </a:p>
          <a:p>
            <a:pPr lvl="0"/>
            <a:r>
              <a:rPr lang="en-US" b="1" dirty="0" smtClean="0"/>
              <a:t>Energy carrier pre-treatment</a:t>
            </a:r>
            <a:endParaRPr lang="en-GB" dirty="0" smtClean="0"/>
          </a:p>
          <a:p>
            <a:pPr marL="340520" lvl="1"/>
            <a:r>
              <a:rPr lang="en-US" sz="2400" dirty="0"/>
              <a:t>Some energy carriers do not have the right appearance for power conversion. What type of physical or chemical conversion must be applied depends on the type of power conversion</a:t>
            </a:r>
          </a:p>
          <a:p>
            <a:pPr marL="340520" lvl="1"/>
            <a:r>
              <a:rPr lang="en-US" sz="2400" dirty="0" err="1"/>
              <a:t>F.e</a:t>
            </a:r>
            <a:r>
              <a:rPr lang="en-US" sz="2400" dirty="0"/>
              <a:t>. 250 bar compressed natural gas has expand to 5-10 bar for streaming into the air inlet system of an ICE.</a:t>
            </a:r>
            <a:endParaRPr lang="en-GB" sz="2400" dirty="0"/>
          </a:p>
          <a:p>
            <a:endParaRPr lang="en-GB" dirty="0" smtClean="0"/>
          </a:p>
          <a:p>
            <a:pPr lvl="0"/>
            <a:r>
              <a:rPr lang="en-US" b="1" dirty="0" smtClean="0"/>
              <a:t>Exhaust after treatment</a:t>
            </a:r>
            <a:endParaRPr lang="en-GB" dirty="0" smtClean="0"/>
          </a:p>
          <a:p>
            <a:pPr marL="340520" lvl="1"/>
            <a:r>
              <a:rPr lang="en-US" sz="2400" dirty="0"/>
              <a:t>ICE conversions sometimes require after treatment as per IMO Tier III or EU Stage V.  This will prevent exhaust gasses to emit (excessive) amounts of harmful substances, like NO</a:t>
            </a:r>
            <a:r>
              <a:rPr lang="en-US" sz="2400" baseline="-25000" dirty="0"/>
              <a:t>x</a:t>
            </a:r>
            <a:r>
              <a:rPr lang="en-US" sz="2400" dirty="0"/>
              <a:t> and Particulate Matter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63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84360-769D-43EF-B90B-362217D83F08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793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536" y="2757485"/>
            <a:ext cx="8352928" cy="1080120"/>
          </a:xfrm>
        </p:spPr>
        <p:txBody>
          <a:bodyPr>
            <a:norm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536" y="3831890"/>
            <a:ext cx="8352928" cy="81009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add name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228600" y="699542"/>
            <a:ext cx="8633136" cy="403244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Char char="•"/>
              <a:tabLst/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1925" indent="-357188">
              <a:defRPr/>
            </a:lvl4pPr>
            <a:lvl5pPr marL="1793875" indent="-360363">
              <a:defRPr/>
            </a:lvl5pPr>
            <a:lvl6pPr marL="2151063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738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None/>
              <a:tabLst/>
              <a:defRPr/>
            </a:pPr>
            <a:r>
              <a:rPr lang="en-GB" sz="2400" dirty="0" smtClean="0"/>
              <a:t>Click to add text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33E8-EBE0-4DD5-BAEE-FF8BAE514D8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699542"/>
            <a:ext cx="8394192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57188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738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699542"/>
            <a:ext cx="4284016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57188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5"/>
            <a:endParaRPr lang="en-GB" noProof="0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699542"/>
            <a:ext cx="4302744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51063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5"/>
            <a:endParaRPr lang="en-GB" noProof="0" dirty="0" smtClean="0"/>
          </a:p>
          <a:p>
            <a:pPr lvl="4"/>
            <a:endParaRPr lang="en-GB" noProof="0" dirty="0" smtClean="0"/>
          </a:p>
          <a:p>
            <a:pPr lvl="4"/>
            <a:endParaRPr lang="en-GB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Comparis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228600" y="699542"/>
            <a:ext cx="4302744" cy="403244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358775" indent="-358775">
              <a:buFont typeface="Arial" pitchFamily="34" charset="0"/>
              <a:buChar char="•"/>
              <a:tabLst>
                <a:tab pos="358775" algn="l"/>
              </a:tabLst>
              <a:defRPr sz="2400"/>
            </a:lvl1pPr>
            <a:lvl2pPr marL="717550" indent="-358775">
              <a:buFont typeface="Arial" pitchFamily="34" charset="0"/>
              <a:buChar char="•"/>
              <a:defRPr sz="2000"/>
            </a:lvl2pPr>
            <a:lvl3pPr marL="1074738" indent="-357188">
              <a:buFont typeface="Arial" pitchFamily="34" charset="0"/>
              <a:buChar char="•"/>
              <a:defRPr sz="2000"/>
            </a:lvl3pPr>
            <a:lvl4pPr marL="1430338" indent="-355600">
              <a:buFont typeface="Arial" pitchFamily="34" charset="0"/>
              <a:buChar char="•"/>
              <a:defRPr sz="2000"/>
            </a:lvl4pPr>
            <a:lvl5pPr marL="1792288" indent="-358775"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5pPr>
            <a:lvl6pPr marL="2151063" indent="-358775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6pPr>
            <a:lvl7pPr marL="2509838" indent="-358775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7pPr>
            <a:lvl8pPr marL="2867025" indent="-357188">
              <a:buClr>
                <a:schemeClr val="accent6"/>
              </a:buClr>
              <a:buFont typeface="Arial" pitchFamily="34" charset="0"/>
              <a:buChar char="•"/>
              <a:defRPr sz="2000" baseline="0">
                <a:solidFill>
                  <a:schemeClr val="tx2"/>
                </a:solidFill>
              </a:defRPr>
            </a:lvl8pPr>
            <a:lvl9pPr marL="3225800" indent="-358775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699542"/>
            <a:ext cx="4284016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63538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4600" indent="-363538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8pPr>
            <a:lvl9pPr marL="3228975" indent="-361950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med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4648200" y="699542"/>
            <a:ext cx="4207816" cy="1944000"/>
          </a:xfrm>
        </p:spPr>
        <p:txBody>
          <a:bodyPr>
            <a:normAutofit/>
          </a:bodyPr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1563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2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49342" y="2751160"/>
            <a:ext cx="4207816" cy="1980000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1563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699542"/>
            <a:ext cx="4302744" cy="40324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358775" indent="-358775"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51063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8975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me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28600" y="2971737"/>
            <a:ext cx="4302744" cy="1755000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3150" indent="-354013">
              <a:buClr>
                <a:schemeClr val="accent6"/>
              </a:buClr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23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572000" y="2970881"/>
            <a:ext cx="4284016" cy="1755000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2pPr>
            <a:lvl3pPr marL="1071563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699542"/>
            <a:ext cx="8633136" cy="214223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57188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8pPr>
            <a:lvl9pPr marL="3227388" indent="-360363">
              <a:buClr>
                <a:schemeClr val="accent6"/>
              </a:buClr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Media with cap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35896" y="699542"/>
            <a:ext cx="5220000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57188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738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  <p:sp>
        <p:nvSpPr>
          <p:cNvPr id="9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228600" y="699542"/>
            <a:ext cx="3335288" cy="3492388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1563" indent="-352425">
              <a:defRPr/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3013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4396982"/>
            <a:ext cx="3335339" cy="3240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i="1"/>
            </a:lvl1pPr>
          </a:lstStyle>
          <a:p>
            <a:pPr lvl="0"/>
            <a:r>
              <a:rPr lang="en-GB" noProof="0" dirty="0" smtClean="0"/>
              <a:t>Click to add caption</a:t>
            </a:r>
            <a:endParaRPr lang="en-GB" noProof="0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8663880" cy="41151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Media with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699542"/>
            <a:ext cx="5458944" cy="4032448"/>
          </a:xfrm>
        </p:spPr>
        <p:txBody>
          <a:bodyPr/>
          <a:lstStyle>
            <a:lvl1pPr>
              <a:defRPr sz="2400"/>
            </a:lvl1pPr>
            <a:lvl2pPr marL="717550" indent="-358775">
              <a:defRPr/>
            </a:lvl2pPr>
            <a:lvl3pPr marL="1076325" indent="-358775">
              <a:defRPr/>
            </a:lvl3pPr>
            <a:lvl4pPr marL="1433513" indent="-358775">
              <a:defRPr/>
            </a:lvl4pPr>
            <a:lvl5pPr marL="1793875" indent="-360363">
              <a:defRPr/>
            </a:lvl5pPr>
            <a:lvl6pPr marL="2149475" indent="-357188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65438" indent="-35560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738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enumeration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  <p:sp>
        <p:nvSpPr>
          <p:cNvPr id="9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5724128" y="699542"/>
            <a:ext cx="3081945" cy="3492388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3150" indent="-354013">
              <a:defRPr/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746843" y="4396982"/>
            <a:ext cx="3073630" cy="3240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i="1"/>
            </a:lvl1pPr>
          </a:lstStyle>
          <a:p>
            <a:pPr lvl="0"/>
            <a:r>
              <a:rPr lang="en-GB" noProof="0" dirty="0" smtClean="0"/>
              <a:t>Click to add caption</a:t>
            </a:r>
            <a:endParaRPr lang="en-GB" noProof="0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8663880" cy="41151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228600" y="699542"/>
            <a:ext cx="4302744" cy="3492388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2pPr>
            <a:lvl3pPr marL="1071563" indent="-352425">
              <a:buClr>
                <a:schemeClr val="accent6"/>
              </a:buClr>
              <a:tabLst/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1" y="4396982"/>
            <a:ext cx="4267200" cy="3240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i="1"/>
            </a:lvl1pPr>
          </a:lstStyle>
          <a:p>
            <a:pPr lvl="0"/>
            <a:r>
              <a:rPr lang="en-GB" noProof="0" dirty="0" smtClean="0"/>
              <a:t>Click to add caption</a:t>
            </a:r>
            <a:endParaRPr lang="en-GB" noProof="0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8663880" cy="41151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4572000" y="699542"/>
            <a:ext cx="4284016" cy="3492388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2pPr>
            <a:lvl3pPr marL="1071563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3pPr>
            <a:lvl4pPr marL="1435100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1425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0" y="4396982"/>
            <a:ext cx="4284785" cy="3240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i="1"/>
            </a:lvl1pPr>
          </a:lstStyle>
          <a:p>
            <a:pPr lvl="0"/>
            <a:r>
              <a:rPr lang="en-GB" noProof="0" dirty="0" smtClean="0"/>
              <a:t>Click to add caption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228600" y="699542"/>
            <a:ext cx="8633136" cy="3654406"/>
          </a:xfrm>
        </p:spPr>
        <p:txBody>
          <a:bodyPr/>
          <a:lstStyle>
            <a:lvl1pPr marL="360363" indent="-360363">
              <a:buFont typeface="Arial" pitchFamily="34" charset="0"/>
              <a:buChar char="•"/>
              <a:defRPr sz="2400"/>
            </a:lvl1pPr>
            <a:lvl2pPr marL="719138" indent="-358775">
              <a:defRPr/>
            </a:lvl2pPr>
            <a:lvl3pPr marL="1071563" indent="-352425">
              <a:defRPr/>
            </a:lvl3pPr>
            <a:lvl4pPr marL="1435100" indent="-361950">
              <a:defRPr/>
            </a:lvl4pPr>
            <a:lvl5pPr marL="1792288" indent="-358775">
              <a:buClr>
                <a:schemeClr val="accent6"/>
              </a:buClr>
              <a:defRPr>
                <a:solidFill>
                  <a:schemeClr val="tx2"/>
                </a:solidFill>
              </a:defRPr>
            </a:lvl5pPr>
            <a:lvl6pPr marL="2154238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6pPr>
            <a:lvl7pPr marL="2513013" indent="-360363">
              <a:buClr>
                <a:schemeClr val="accent6"/>
              </a:buClr>
              <a:defRPr>
                <a:solidFill>
                  <a:schemeClr val="tx2"/>
                </a:solidFill>
              </a:defRPr>
            </a:lvl7pPr>
            <a:lvl8pPr marL="2874963" indent="-361950">
              <a:buClr>
                <a:schemeClr val="accent6"/>
              </a:buClr>
              <a:defRPr>
                <a:solidFill>
                  <a:schemeClr val="tx2"/>
                </a:solidFill>
              </a:defRPr>
            </a:lvl8pPr>
            <a:lvl9pPr marL="3225800" indent="-352425">
              <a:buClr>
                <a:schemeClr val="accent6"/>
              </a:buCl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icon to ad picture or media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4396982"/>
            <a:ext cx="8633906" cy="3240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i="1"/>
            </a:lvl1pPr>
          </a:lstStyle>
          <a:p>
            <a:pPr lvl="0"/>
            <a:r>
              <a:rPr lang="en-GB" noProof="0" dirty="0" smtClean="0"/>
              <a:t>Click to add caption</a:t>
            </a:r>
            <a:endParaRPr lang="en-GB" noProof="0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8663880" cy="41151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GB" noProof="0" dirty="0" smtClean="0"/>
              <a:t>CLICK TO ADD TITLE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d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THANK YOU!</a:t>
            </a:r>
            <a:endParaRPr lang="en-GB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15516" y="4993026"/>
            <a:ext cx="6705600" cy="0"/>
          </a:xfrm>
          <a:prstGeom prst="line">
            <a:avLst/>
          </a:prstGeom>
          <a:ln w="76200">
            <a:solidFill>
              <a:srgbClr val="EA7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6964680" y="4751040"/>
            <a:ext cx="2179320" cy="41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www.marin.nl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16408" y="627063"/>
            <a:ext cx="8622792" cy="4093200"/>
          </a:xfrm>
          <a:noFill/>
          <a:ln>
            <a:noFill/>
          </a:ln>
        </p:spPr>
        <p:txBody>
          <a:bodyPr>
            <a:normAutofit/>
          </a:bodyPr>
          <a:lstStyle>
            <a:lvl1pPr marL="0" indent="0" algn="r">
              <a:buNone/>
              <a:defRPr sz="1100">
                <a:latin typeface="+mn-lt"/>
              </a:defRPr>
            </a:lvl1pPr>
          </a:lstStyle>
          <a:p>
            <a:r>
              <a:rPr lang="nl-NL" sz="1100" dirty="0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Voeg je zelf gekozen foto in door op onderstaande </a:t>
            </a:r>
            <a:r>
              <a:rPr lang="nl-NL" sz="1100" dirty="0" err="1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Picture-sjabloon</a:t>
            </a:r>
            <a:r>
              <a:rPr lang="nl-NL" sz="1100" dirty="0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 te klikken</a:t>
            </a:r>
            <a:br>
              <a:rPr lang="nl-NL" sz="1100" dirty="0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</a:br>
            <a:r>
              <a:rPr lang="nl-NL" sz="1100" dirty="0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Voor bruikbare foto’s zie; I:\Communicatiemiddelen\Foto's (met </a:t>
            </a:r>
            <a:r>
              <a:rPr lang="nl-NL" sz="1100" dirty="0" err="1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toestemmng</a:t>
            </a:r>
            <a:r>
              <a:rPr lang="nl-NL" sz="1100" dirty="0" smtClean="0">
                <a:solidFill>
                  <a:srgbClr val="1F497D"/>
                </a:solidFill>
                <a:latin typeface="+mn-lt"/>
                <a:ea typeface="Calibri"/>
                <a:cs typeface="Times New Roman"/>
              </a:rPr>
              <a:t> klant)  </a:t>
            </a:r>
          </a:p>
          <a:p>
            <a:endParaRPr lang="nl-NL" sz="1100" dirty="0" smtClean="0">
              <a:solidFill>
                <a:srgbClr val="1F497D"/>
              </a:solidFill>
              <a:latin typeface="+mn-lt"/>
              <a:cs typeface="Times New Roman"/>
            </a:endParaRPr>
          </a:p>
          <a:p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0"/>
            <a:ext cx="8663880" cy="41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699542"/>
            <a:ext cx="866388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None/>
              <a:tabLst/>
              <a:defRPr/>
            </a:pPr>
            <a:r>
              <a:rPr lang="en-GB" sz="2400" dirty="0" smtClean="0"/>
              <a:t>Click to add text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4803998"/>
            <a:ext cx="576064" cy="3395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9146317-62E5-4435-89E7-BEA23E6F388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52" r:id="rId4"/>
    <p:sldLayoutId id="2147483660" r:id="rId5"/>
    <p:sldLayoutId id="2147483658" r:id="rId6"/>
    <p:sldLayoutId id="2147483659" r:id="rId7"/>
    <p:sldLayoutId id="2147483656" r:id="rId8"/>
    <p:sldLayoutId id="2147483668" r:id="rId9"/>
    <p:sldLayoutId id="2147483667" r:id="rId10"/>
    <p:sldLayoutId id="2147483661" r:id="rId11"/>
    <p:sldLayoutId id="214748367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 cap="none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60363" marR="0" indent="-360363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6"/>
        </a:buClr>
        <a:buSzTx/>
        <a:buFont typeface="Arial" pitchFamily="34" charset="0"/>
        <a:buChar char="•"/>
        <a:tabLst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19138" indent="-360363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074738" indent="-355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433513" indent="-360363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75" indent="-358775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152650" indent="-354013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511425" indent="-358775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2874963" indent="-36195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225800" indent="-352425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ustainablepower.application.marin.n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microsoft.com/office/2007/relationships/hdphoto" Target="../media/hdphoto1.wdp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.grasman@marin.n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sustainablepower.application.marin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" r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What can you do with SPEC? How does it work?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GB" dirty="0"/>
              <a:t>Alex Grasman</a:t>
            </a:r>
          </a:p>
          <a:p>
            <a:pPr algn="l"/>
            <a:r>
              <a:rPr lang="en-GB" dirty="0" smtClean="0"/>
              <a:t>Martin van Hees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33E8-EBE0-4DD5-BAEE-FF8BAE514D88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</a:p>
          <a:p>
            <a:r>
              <a:rPr lang="en-GB" dirty="0" smtClean="0"/>
              <a:t>Overview</a:t>
            </a:r>
          </a:p>
          <a:p>
            <a:r>
              <a:rPr lang="en-GB" dirty="0" smtClean="0"/>
              <a:t>Demonstration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987574"/>
            <a:ext cx="4500358" cy="2626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733E8-EBE0-4DD5-BAEE-FF8BAE514D88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179512" y="933707"/>
            <a:ext cx="7007696" cy="4032448"/>
          </a:xfrm>
        </p:spPr>
        <p:txBody>
          <a:bodyPr/>
          <a:lstStyle/>
          <a:p>
            <a:r>
              <a:rPr lang="en-GB" dirty="0" smtClean="0"/>
              <a:t>Develop our own knowledge</a:t>
            </a:r>
          </a:p>
          <a:p>
            <a:r>
              <a:rPr lang="en-GB" dirty="0" smtClean="0"/>
              <a:t>Apply</a:t>
            </a:r>
            <a:r>
              <a:rPr lang="nl-NL" dirty="0" smtClean="0"/>
              <a:t> </a:t>
            </a:r>
            <a:r>
              <a:rPr lang="en-GB" dirty="0" smtClean="0"/>
              <a:t>knowledge</a:t>
            </a:r>
            <a:r>
              <a:rPr lang="nl-NL" dirty="0" smtClean="0"/>
              <a:t> in </a:t>
            </a:r>
            <a:r>
              <a:rPr lang="en-GB" dirty="0" smtClean="0"/>
              <a:t>the</a:t>
            </a:r>
            <a:r>
              <a:rPr lang="nl-NL" dirty="0" smtClean="0"/>
              <a:t> public domain</a:t>
            </a:r>
            <a:endParaRPr lang="en-GB" dirty="0" smtClean="0"/>
          </a:p>
          <a:p>
            <a:r>
              <a:rPr lang="en-GB" dirty="0" smtClean="0"/>
              <a:t>Support the shipping sector:</a:t>
            </a:r>
            <a:br>
              <a:rPr lang="en-GB" dirty="0" smtClean="0"/>
            </a:br>
            <a:r>
              <a:rPr lang="en-GB" i="1" dirty="0" smtClean="0"/>
              <a:t>What will be the energy carrier(s) of the future?</a:t>
            </a:r>
            <a:endParaRPr lang="en-GB" i="1" dirty="0"/>
          </a:p>
          <a:p>
            <a:r>
              <a:rPr lang="en-GB" dirty="0" smtClean="0"/>
              <a:t>Support ship owners:</a:t>
            </a:r>
          </a:p>
          <a:p>
            <a:pPr lvl="1"/>
            <a:r>
              <a:rPr lang="en-GB" dirty="0" smtClean="0"/>
              <a:t>How will ship designs be affected</a:t>
            </a:r>
          </a:p>
          <a:p>
            <a:pPr lvl="1"/>
            <a:r>
              <a:rPr lang="en-GB" dirty="0" smtClean="0"/>
              <a:t>How do we prepare for 2030 / 2050 emission targets?</a:t>
            </a:r>
            <a:endParaRPr lang="en-GB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80"/>
          <a:stretch/>
        </p:blipFill>
        <p:spPr>
          <a:xfrm>
            <a:off x="6012160" y="447340"/>
            <a:ext cx="2851556" cy="1224136"/>
          </a:xfrm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did MARIN develop SPEC?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/>
              <a:t>What</a:t>
            </a:r>
            <a:r>
              <a:rPr lang="nl-NL" dirty="0" smtClean="0"/>
              <a:t> is SPEC?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smtClean="0"/>
              <a:t>Collection of energy carriers </a:t>
            </a:r>
            <a:r>
              <a:rPr lang="nl-NL" dirty="0" err="1" smtClean="0"/>
              <a:t>and</a:t>
            </a:r>
            <a:r>
              <a:rPr lang="nl-NL" dirty="0" smtClean="0"/>
              <a:t> systems</a:t>
            </a:r>
            <a:br>
              <a:rPr lang="nl-NL" dirty="0" smtClean="0"/>
            </a:b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publications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symposia</a:t>
            </a:r>
          </a:p>
          <a:p>
            <a:r>
              <a:rPr lang="nl-NL" dirty="0" err="1" smtClean="0"/>
              <a:t>Compare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rank </a:t>
            </a:r>
            <a:r>
              <a:rPr lang="nl-NL" dirty="0" err="1" smtClean="0"/>
              <a:t>solutions</a:t>
            </a:r>
            <a:r>
              <a:rPr lang="nl-NL" dirty="0" smtClean="0"/>
              <a:t> </a:t>
            </a:r>
            <a:r>
              <a:rPr lang="nl-NL" dirty="0" err="1" smtClean="0"/>
              <a:t>based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on </a:t>
            </a:r>
            <a:r>
              <a:rPr lang="nl-NL" dirty="0" err="1" smtClean="0"/>
              <a:t>multi</a:t>
            </a:r>
            <a:r>
              <a:rPr lang="nl-NL" dirty="0" smtClean="0"/>
              <a:t>-criteria</a:t>
            </a:r>
          </a:p>
          <a:p>
            <a:endParaRPr lang="nl-NL" dirty="0"/>
          </a:p>
          <a:p>
            <a:r>
              <a:rPr lang="nl-NL" dirty="0" err="1" smtClean="0"/>
              <a:t>Previously</a:t>
            </a:r>
            <a:r>
              <a:rPr lang="nl-NL" dirty="0" smtClean="0"/>
              <a:t> Excel </a:t>
            </a:r>
            <a:r>
              <a:rPr lang="nl-NL" dirty="0" err="1" smtClean="0"/>
              <a:t>based</a:t>
            </a:r>
            <a:endParaRPr lang="nl-NL" dirty="0"/>
          </a:p>
          <a:p>
            <a:r>
              <a:rPr lang="nl-NL" dirty="0" smtClean="0"/>
              <a:t>Online Database: </a:t>
            </a:r>
            <a:br>
              <a:rPr lang="nl-NL" dirty="0" smtClean="0"/>
            </a:br>
            <a:r>
              <a:rPr lang="nl-NL" dirty="0" smtClean="0">
                <a:hlinkClick r:id="rId3"/>
              </a:rPr>
              <a:t>https://sustainablepower.application.marin.nl</a:t>
            </a:r>
            <a:endParaRPr lang="nl-NL" dirty="0" smtClean="0"/>
          </a:p>
          <a:p>
            <a:r>
              <a:rPr lang="nl-NL" dirty="0" smtClean="0"/>
              <a:t>Quaestor platform</a:t>
            </a:r>
          </a:p>
          <a:p>
            <a:endParaRPr lang="nl-NL" dirty="0"/>
          </a:p>
          <a:p>
            <a:r>
              <a:rPr lang="nl-NL" dirty="0" err="1"/>
              <a:t>Dedicated</a:t>
            </a:r>
            <a:r>
              <a:rPr lang="nl-NL" dirty="0"/>
              <a:t> studies </a:t>
            </a:r>
            <a:r>
              <a:rPr lang="nl-NL" dirty="0" err="1"/>
              <a:t>performed</a:t>
            </a:r>
            <a:r>
              <a:rPr lang="nl-NL" dirty="0"/>
              <a:t> in </a:t>
            </a:r>
            <a:r>
              <a:rPr lang="nl-NL" dirty="0" err="1" smtClean="0"/>
              <a:t>several</a:t>
            </a:r>
            <a:r>
              <a:rPr lang="nl-NL" dirty="0" smtClean="0"/>
              <a:t> </a:t>
            </a:r>
            <a:r>
              <a:rPr lang="nl-NL" dirty="0" err="1" smtClean="0"/>
              <a:t>projects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date </a:t>
            </a:r>
          </a:p>
          <a:p>
            <a:r>
              <a:rPr lang="nl-NL" dirty="0" smtClean="0"/>
              <a:t>Knowledge </a:t>
            </a:r>
            <a:r>
              <a:rPr lang="nl-NL" dirty="0" err="1" smtClean="0"/>
              <a:t>utilised</a:t>
            </a:r>
            <a:r>
              <a:rPr lang="nl-NL" dirty="0" smtClean="0"/>
              <a:t> in </a:t>
            </a:r>
            <a:r>
              <a:rPr lang="nl-NL" dirty="0" err="1" smtClean="0"/>
              <a:t>many</a:t>
            </a:r>
            <a:r>
              <a:rPr lang="nl-NL" dirty="0" smtClean="0"/>
              <a:t> more </a:t>
            </a:r>
            <a:r>
              <a:rPr lang="nl-NL" dirty="0" err="1" smtClean="0"/>
              <a:t>projects</a:t>
            </a:r>
            <a:endParaRPr lang="nl-NL" dirty="0" smtClean="0"/>
          </a:p>
        </p:txBody>
      </p:sp>
      <p:pic>
        <p:nvPicPr>
          <p:cNvPr id="7" name="Picture 6" descr="Microsoft Excel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796" y="817292"/>
            <a:ext cx="524759" cy="5151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036" y="2283718"/>
            <a:ext cx="1841967" cy="838753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7538956" y="1419740"/>
            <a:ext cx="419048" cy="669058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Picture 9" descr="Clipart - DataBas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276" y="2296616"/>
            <a:ext cx="647441" cy="781619"/>
          </a:xfrm>
          <a:prstGeom prst="rect">
            <a:avLst/>
          </a:prstGeom>
        </p:spPr>
      </p:pic>
      <p:sp>
        <p:nvSpPr>
          <p:cNvPr id="11" name="Plus 10"/>
          <p:cNvSpPr>
            <a:spLocks noChangeAspect="1"/>
          </p:cNvSpPr>
          <p:nvPr/>
        </p:nvSpPr>
        <p:spPr>
          <a:xfrm>
            <a:off x="7484188" y="2376830"/>
            <a:ext cx="576063" cy="59020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148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265"/>
          <p:cNvSpPr/>
          <p:nvPr/>
        </p:nvSpPr>
        <p:spPr>
          <a:xfrm>
            <a:off x="1835696" y="2470964"/>
            <a:ext cx="1002754" cy="1357093"/>
          </a:xfrm>
          <a:prstGeom prst="rect">
            <a:avLst/>
          </a:prstGeom>
          <a:solidFill>
            <a:srgbClr val="C3D69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/>
          <p:cNvSpPr/>
          <p:nvPr/>
        </p:nvSpPr>
        <p:spPr>
          <a:xfrm>
            <a:off x="1891410" y="3335060"/>
            <a:ext cx="378263" cy="453976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3162440" y="1452688"/>
            <a:ext cx="749218" cy="588899"/>
          </a:xfrm>
          <a:prstGeom prst="rect">
            <a:avLst/>
          </a:prstGeom>
          <a:solidFill>
            <a:srgbClr val="8EB4E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8" name="Rectangle 137"/>
          <p:cNvSpPr/>
          <p:nvPr/>
        </p:nvSpPr>
        <p:spPr>
          <a:xfrm>
            <a:off x="1452066" y="635271"/>
            <a:ext cx="1080120" cy="630070"/>
          </a:xfrm>
          <a:prstGeom prst="rect">
            <a:avLst/>
          </a:prstGeom>
          <a:solidFill>
            <a:srgbClr val="948A54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2575570" y="661983"/>
            <a:ext cx="1125125" cy="576064"/>
          </a:xfrm>
          <a:prstGeom prst="rect">
            <a:avLst/>
          </a:prstGeom>
          <a:solidFill>
            <a:srgbClr val="E6B9B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211960" y="2128684"/>
            <a:ext cx="3744416" cy="1638424"/>
          </a:xfrm>
          <a:prstGeom prst="rect">
            <a:avLst/>
          </a:prstGeom>
          <a:solidFill>
            <a:srgbClr val="C3D69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Rectangle 268"/>
          <p:cNvSpPr/>
          <p:nvPr/>
        </p:nvSpPr>
        <p:spPr>
          <a:xfrm>
            <a:off x="6876256" y="1621638"/>
            <a:ext cx="398686" cy="509753"/>
          </a:xfrm>
          <a:prstGeom prst="rect">
            <a:avLst/>
          </a:prstGeom>
          <a:solidFill>
            <a:srgbClr val="C3D69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Rectangle 314"/>
          <p:cNvSpPr/>
          <p:nvPr/>
        </p:nvSpPr>
        <p:spPr>
          <a:xfrm>
            <a:off x="2837590" y="2127494"/>
            <a:ext cx="1374370" cy="838169"/>
          </a:xfrm>
          <a:prstGeom prst="rect">
            <a:avLst/>
          </a:prstGeom>
          <a:solidFill>
            <a:srgbClr val="C3D69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5064448" y="673220"/>
            <a:ext cx="854596" cy="422002"/>
          </a:xfrm>
          <a:prstGeom prst="rect">
            <a:avLst/>
          </a:prstGeom>
          <a:solidFill>
            <a:srgbClr val="FAC09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5968794" y="1509402"/>
            <a:ext cx="821531" cy="568765"/>
          </a:xfrm>
          <a:prstGeom prst="rect">
            <a:avLst/>
          </a:prstGeom>
          <a:solidFill>
            <a:srgbClr val="8EB4E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/>
          <p:cNvSpPr/>
          <p:nvPr/>
        </p:nvSpPr>
        <p:spPr>
          <a:xfrm rot="10800000">
            <a:off x="4610099" y="1655859"/>
            <a:ext cx="739139" cy="472201"/>
          </a:xfrm>
          <a:prstGeom prst="rect">
            <a:avLst/>
          </a:prstGeom>
          <a:gradFill>
            <a:gsLst>
              <a:gs pos="0">
                <a:srgbClr val="C3D69B">
                  <a:alpha val="70000"/>
                </a:srgbClr>
              </a:gs>
              <a:gs pos="44000">
                <a:srgbClr val="8F9454">
                  <a:alpha val="70000"/>
                </a:srgbClr>
              </a:gs>
              <a:gs pos="100000">
                <a:srgbClr val="948A54"/>
              </a:gs>
              <a:gs pos="100000">
                <a:srgbClr val="948A54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3" name="Rectangle 152"/>
          <p:cNvSpPr/>
          <p:nvPr/>
        </p:nvSpPr>
        <p:spPr>
          <a:xfrm>
            <a:off x="2950370" y="3001412"/>
            <a:ext cx="1185862" cy="837704"/>
          </a:xfrm>
          <a:prstGeom prst="rect">
            <a:avLst/>
          </a:prstGeom>
          <a:solidFill>
            <a:srgbClr val="8EB4E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Rectangle 276"/>
          <p:cNvSpPr/>
          <p:nvPr/>
        </p:nvSpPr>
        <p:spPr>
          <a:xfrm>
            <a:off x="6561786" y="339503"/>
            <a:ext cx="1538606" cy="218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/>
          <p:cNvSpPr/>
          <p:nvPr/>
        </p:nvSpPr>
        <p:spPr>
          <a:xfrm>
            <a:off x="3203848" y="1522113"/>
            <a:ext cx="630070" cy="45005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Any</a:t>
            </a:r>
            <a:r>
              <a:rPr lang="nl-NL" sz="1050" dirty="0" smtClean="0">
                <a:solidFill>
                  <a:schemeClr val="tx1"/>
                </a:solidFill>
              </a:rPr>
              <a:t> Generator</a:t>
            </a:r>
            <a:endParaRPr lang="en-GB" sz="1050" dirty="0">
              <a:solidFill>
                <a:schemeClr val="tx1"/>
              </a:solidFill>
            </a:endParaRPr>
          </a:p>
        </p:txBody>
      </p:sp>
      <p:grpSp>
        <p:nvGrpSpPr>
          <p:cNvPr id="221" name="Group 141"/>
          <p:cNvGrpSpPr/>
          <p:nvPr/>
        </p:nvGrpSpPr>
        <p:grpSpPr>
          <a:xfrm>
            <a:off x="1134031" y="3522528"/>
            <a:ext cx="773674" cy="90351"/>
            <a:chOff x="1259632" y="4155926"/>
            <a:chExt cx="713014" cy="84364"/>
          </a:xfrm>
        </p:grpSpPr>
        <p:cxnSp>
          <p:nvCxnSpPr>
            <p:cNvPr id="222" name="Straight Connector 221"/>
            <p:cNvCxnSpPr/>
            <p:nvPr/>
          </p:nvCxnSpPr>
          <p:spPr>
            <a:xfrm>
              <a:off x="1259632" y="4155926"/>
              <a:ext cx="7130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1"/>
            <p:cNvCxnSpPr/>
            <p:nvPr/>
          </p:nvCxnSpPr>
          <p:spPr>
            <a:xfrm>
              <a:off x="1259632" y="4240290"/>
              <a:ext cx="7130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28405" cy="411510"/>
          </a:xfrm>
        </p:spPr>
        <p:txBody>
          <a:bodyPr>
            <a:noAutofit/>
          </a:bodyPr>
          <a:lstStyle/>
          <a:p>
            <a:pPr>
              <a:tabLst>
                <a:tab pos="5829300" algn="l"/>
              </a:tabLst>
            </a:pPr>
            <a:r>
              <a:rPr lang="en-US" sz="2000" dirty="0" smtClean="0"/>
              <a:t>What are the system boundaries in SPEC</a:t>
            </a:r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16416" y="4608512"/>
            <a:ext cx="576064" cy="339502"/>
          </a:xfrm>
        </p:spPr>
        <p:txBody>
          <a:bodyPr/>
          <a:lstStyle/>
          <a:p>
            <a:fld id="{1C2733E8-EBE0-4DD5-BAEE-FF8BAE514D88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46" name="Rectangle 145"/>
          <p:cNvSpPr/>
          <p:nvPr/>
        </p:nvSpPr>
        <p:spPr>
          <a:xfrm>
            <a:off x="4653009" y="1681434"/>
            <a:ext cx="639071" cy="36004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Electrical</a:t>
            </a:r>
            <a:r>
              <a:rPr lang="nl-NL" sz="1050" dirty="0" smtClean="0">
                <a:solidFill>
                  <a:schemeClr val="tx1"/>
                </a:solidFill>
              </a:rPr>
              <a:t> </a:t>
            </a:r>
            <a:r>
              <a:rPr lang="nl-NL" sz="1050" dirty="0" err="1" smtClean="0">
                <a:solidFill>
                  <a:schemeClr val="tx1"/>
                </a:solidFill>
              </a:rPr>
              <a:t>storage</a:t>
            </a:r>
            <a:endParaRPr lang="en-GB" sz="1050" dirty="0">
              <a:solidFill>
                <a:schemeClr val="tx1"/>
              </a:solidFill>
            </a:endParaRPr>
          </a:p>
        </p:txBody>
      </p:sp>
      <p:cxnSp>
        <p:nvCxnSpPr>
          <p:cNvPr id="159" name="Elbow Connector 698"/>
          <p:cNvCxnSpPr>
            <a:stCxn id="168" idx="2"/>
            <a:endCxn id="172" idx="0"/>
          </p:cNvCxnSpPr>
          <p:nvPr/>
        </p:nvCxnSpPr>
        <p:spPr>
          <a:xfrm rot="16200000" flipH="1">
            <a:off x="4555204" y="-257840"/>
            <a:ext cx="389086" cy="325381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Elbow Connector 698"/>
          <p:cNvCxnSpPr>
            <a:stCxn id="168" idx="2"/>
            <a:endCxn id="161" idx="0"/>
          </p:cNvCxnSpPr>
          <p:nvPr/>
        </p:nvCxnSpPr>
        <p:spPr>
          <a:xfrm rot="16200000" flipH="1">
            <a:off x="3147067" y="1150297"/>
            <a:ext cx="347588" cy="396044"/>
          </a:xfrm>
          <a:prstGeom prst="bentConnector3">
            <a:avLst>
              <a:gd name="adj1" fmla="val 56850"/>
            </a:avLst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/>
          <p:cNvSpPr/>
          <p:nvPr/>
        </p:nvSpPr>
        <p:spPr>
          <a:xfrm>
            <a:off x="1559865" y="724290"/>
            <a:ext cx="780642" cy="45005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smtClean="0">
                <a:solidFill>
                  <a:schemeClr val="tx1"/>
                </a:solidFill>
              </a:rPr>
              <a:t>Energy</a:t>
            </a:r>
          </a:p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storage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2627784" y="724475"/>
            <a:ext cx="990110" cy="45005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Pre-treatment</a:t>
            </a:r>
            <a:r>
              <a:rPr lang="nl-NL" sz="1050" dirty="0" smtClean="0">
                <a:solidFill>
                  <a:schemeClr val="tx1"/>
                </a:solidFill>
              </a:rPr>
              <a:t> and distribution</a:t>
            </a:r>
            <a:endParaRPr lang="en-GB" sz="1050" dirty="0">
              <a:solidFill>
                <a:schemeClr val="tx1"/>
              </a:solidFill>
            </a:endParaRPr>
          </a:p>
        </p:txBody>
      </p:sp>
      <p:cxnSp>
        <p:nvCxnSpPr>
          <p:cNvPr id="169" name="Elbow Connector 698"/>
          <p:cNvCxnSpPr>
            <a:stCxn id="167" idx="3"/>
            <a:endCxn id="168" idx="1"/>
          </p:cNvCxnSpPr>
          <p:nvPr/>
        </p:nvCxnSpPr>
        <p:spPr>
          <a:xfrm>
            <a:off x="2340507" y="949315"/>
            <a:ext cx="287277" cy="18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ectangle 169"/>
          <p:cNvSpPr/>
          <p:nvPr/>
        </p:nvSpPr>
        <p:spPr>
          <a:xfrm>
            <a:off x="1419073" y="598461"/>
            <a:ext cx="6660739" cy="3413395"/>
          </a:xfrm>
          <a:prstGeom prst="rect">
            <a:avLst/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TextBox 170"/>
          <p:cNvSpPr txBox="1"/>
          <p:nvPr/>
        </p:nvSpPr>
        <p:spPr>
          <a:xfrm>
            <a:off x="1365516" y="1491630"/>
            <a:ext cx="1188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Ships power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propulsion</a:t>
            </a:r>
            <a:endParaRPr lang="en-GB" dirty="0"/>
          </a:p>
        </p:txBody>
      </p:sp>
      <p:sp>
        <p:nvSpPr>
          <p:cNvPr id="172" name="Rectangle 171"/>
          <p:cNvSpPr/>
          <p:nvPr/>
        </p:nvSpPr>
        <p:spPr>
          <a:xfrm>
            <a:off x="6061620" y="1563611"/>
            <a:ext cx="630070" cy="45005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Any</a:t>
            </a:r>
            <a:r>
              <a:rPr lang="nl-NL" sz="1050" dirty="0" smtClean="0">
                <a:solidFill>
                  <a:schemeClr val="tx1"/>
                </a:solidFill>
              </a:rPr>
              <a:t> Generator</a:t>
            </a:r>
            <a:endParaRPr lang="en-GB" sz="1050" dirty="0">
              <a:solidFill>
                <a:schemeClr val="tx1"/>
              </a:solidFill>
            </a:endParaRPr>
          </a:p>
        </p:txBody>
      </p:sp>
      <p:grpSp>
        <p:nvGrpSpPr>
          <p:cNvPr id="4" name="Group 28"/>
          <p:cNvGrpSpPr>
            <a:grpSpLocks noChangeAspect="1"/>
          </p:cNvGrpSpPr>
          <p:nvPr/>
        </p:nvGrpSpPr>
        <p:grpSpPr>
          <a:xfrm>
            <a:off x="2459940" y="2780196"/>
            <a:ext cx="277231" cy="277231"/>
            <a:chOff x="1691680" y="1275606"/>
            <a:chExt cx="504056" cy="504056"/>
          </a:xfrm>
        </p:grpSpPr>
        <p:sp>
          <p:nvSpPr>
            <p:cNvPr id="175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800">
                <a:solidFill>
                  <a:schemeClr val="tx1"/>
                </a:solidFill>
              </a:endParaRPr>
            </a:p>
          </p:txBody>
        </p:sp>
        <p:cxnSp>
          <p:nvCxnSpPr>
            <p:cNvPr id="176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77" name="Straight Connector 176"/>
          <p:cNvCxnSpPr>
            <a:stCxn id="175" idx="2"/>
          </p:cNvCxnSpPr>
          <p:nvPr/>
        </p:nvCxnSpPr>
        <p:spPr>
          <a:xfrm flipH="1">
            <a:off x="2597391" y="3057427"/>
            <a:ext cx="1165" cy="2593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endCxn id="175" idx="0"/>
          </p:cNvCxnSpPr>
          <p:nvPr/>
        </p:nvCxnSpPr>
        <p:spPr>
          <a:xfrm flipH="1">
            <a:off x="2598556" y="2613052"/>
            <a:ext cx="1010" cy="167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8"/>
          <p:cNvGrpSpPr>
            <a:grpSpLocks noChangeAspect="1"/>
          </p:cNvGrpSpPr>
          <p:nvPr/>
        </p:nvGrpSpPr>
        <p:grpSpPr>
          <a:xfrm>
            <a:off x="6504923" y="2760397"/>
            <a:ext cx="277231" cy="277231"/>
            <a:chOff x="1691680" y="1275606"/>
            <a:chExt cx="504056" cy="504056"/>
          </a:xfrm>
        </p:grpSpPr>
        <p:sp>
          <p:nvSpPr>
            <p:cNvPr id="181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cxnSp>
          <p:nvCxnSpPr>
            <p:cNvPr id="182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83" name="Straight Connector 182"/>
          <p:cNvCxnSpPr>
            <a:stCxn id="181" idx="2"/>
          </p:cNvCxnSpPr>
          <p:nvPr/>
        </p:nvCxnSpPr>
        <p:spPr>
          <a:xfrm>
            <a:off x="6643539" y="3037628"/>
            <a:ext cx="68" cy="137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2350294" y="2605908"/>
            <a:ext cx="55044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8"/>
          <p:cNvGrpSpPr>
            <a:grpSpLocks noChangeAspect="1"/>
          </p:cNvGrpSpPr>
          <p:nvPr/>
        </p:nvGrpSpPr>
        <p:grpSpPr>
          <a:xfrm>
            <a:off x="5642627" y="2755478"/>
            <a:ext cx="277231" cy="277231"/>
            <a:chOff x="1691680" y="1275606"/>
            <a:chExt cx="504056" cy="504056"/>
          </a:xfrm>
        </p:grpSpPr>
        <p:sp>
          <p:nvSpPr>
            <p:cNvPr id="186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800">
                <a:solidFill>
                  <a:schemeClr val="tx1"/>
                </a:solidFill>
              </a:endParaRPr>
            </a:p>
          </p:txBody>
        </p:sp>
        <p:cxnSp>
          <p:nvCxnSpPr>
            <p:cNvPr id="187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88" name="Straight Connector 187"/>
          <p:cNvCxnSpPr>
            <a:stCxn id="186" idx="2"/>
          </p:cNvCxnSpPr>
          <p:nvPr/>
        </p:nvCxnSpPr>
        <p:spPr>
          <a:xfrm>
            <a:off x="5781243" y="3032709"/>
            <a:ext cx="1424" cy="244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>
            <a:endCxn id="186" idx="0"/>
          </p:cNvCxnSpPr>
          <p:nvPr/>
        </p:nvCxnSpPr>
        <p:spPr>
          <a:xfrm>
            <a:off x="5780286" y="2601146"/>
            <a:ext cx="957" cy="154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>
            <a:endCxn id="181" idx="0"/>
          </p:cNvCxnSpPr>
          <p:nvPr/>
        </p:nvCxnSpPr>
        <p:spPr>
          <a:xfrm flipH="1">
            <a:off x="6643539" y="2601481"/>
            <a:ext cx="479" cy="1589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>
            <a:stCxn id="243" idx="4"/>
          </p:cNvCxnSpPr>
          <p:nvPr/>
        </p:nvCxnSpPr>
        <p:spPr>
          <a:xfrm>
            <a:off x="6641682" y="3514777"/>
            <a:ext cx="616" cy="123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5950148" y="3637631"/>
            <a:ext cx="14401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 flipH="1">
            <a:off x="6865031" y="3629227"/>
            <a:ext cx="1105" cy="2142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28"/>
          <p:cNvGrpSpPr>
            <a:grpSpLocks noChangeAspect="1"/>
          </p:cNvGrpSpPr>
          <p:nvPr/>
        </p:nvGrpSpPr>
        <p:grpSpPr>
          <a:xfrm>
            <a:off x="4833307" y="2186754"/>
            <a:ext cx="277231" cy="277231"/>
            <a:chOff x="1691680" y="1275606"/>
            <a:chExt cx="504056" cy="504056"/>
          </a:xfrm>
        </p:grpSpPr>
        <p:sp>
          <p:nvSpPr>
            <p:cNvPr id="195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cxnSp>
          <p:nvCxnSpPr>
            <p:cNvPr id="196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97" name="Straight Connector 196"/>
          <p:cNvCxnSpPr>
            <a:endCxn id="195" idx="0"/>
          </p:cNvCxnSpPr>
          <p:nvPr/>
        </p:nvCxnSpPr>
        <p:spPr>
          <a:xfrm>
            <a:off x="4970707" y="2039488"/>
            <a:ext cx="1216" cy="1472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>
            <a:stCxn id="195" idx="2"/>
          </p:cNvCxnSpPr>
          <p:nvPr/>
        </p:nvCxnSpPr>
        <p:spPr>
          <a:xfrm>
            <a:off x="4971923" y="2463985"/>
            <a:ext cx="0" cy="141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8"/>
          <p:cNvGrpSpPr>
            <a:grpSpLocks noChangeAspect="1"/>
          </p:cNvGrpSpPr>
          <p:nvPr/>
        </p:nvGrpSpPr>
        <p:grpSpPr>
          <a:xfrm>
            <a:off x="3374331" y="2162177"/>
            <a:ext cx="277231" cy="277231"/>
            <a:chOff x="1691680" y="1275606"/>
            <a:chExt cx="504056" cy="504056"/>
          </a:xfrm>
        </p:grpSpPr>
        <p:sp>
          <p:nvSpPr>
            <p:cNvPr id="200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800">
                <a:solidFill>
                  <a:schemeClr val="tx1"/>
                </a:solidFill>
              </a:endParaRPr>
            </a:p>
          </p:txBody>
        </p:sp>
        <p:cxnSp>
          <p:nvCxnSpPr>
            <p:cNvPr id="201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02" name="Straight Connector 201"/>
          <p:cNvCxnSpPr>
            <a:stCxn id="161" idx="2"/>
          </p:cNvCxnSpPr>
          <p:nvPr/>
        </p:nvCxnSpPr>
        <p:spPr>
          <a:xfrm flipH="1">
            <a:off x="3516760" y="1972163"/>
            <a:ext cx="2123" cy="188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3507546" y="2439408"/>
            <a:ext cx="0" cy="1621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6837675" y="3404842"/>
            <a:ext cx="4050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Clr>
                <a:schemeClr val="accent6"/>
              </a:buClr>
              <a:tabLst>
                <a:tab pos="358775" algn="l"/>
              </a:tabLst>
            </a:pPr>
            <a:r>
              <a:rPr lang="nl-NL" sz="900" dirty="0" smtClean="0"/>
              <a:t>VAC</a:t>
            </a:r>
            <a:endParaRPr lang="en-GB" sz="900" dirty="0" smtClean="0"/>
          </a:p>
        </p:txBody>
      </p:sp>
      <p:sp>
        <p:nvSpPr>
          <p:cNvPr id="205" name="TextBox 204"/>
          <p:cNvSpPr txBox="1"/>
          <p:nvPr/>
        </p:nvSpPr>
        <p:spPr>
          <a:xfrm>
            <a:off x="5154488" y="2380883"/>
            <a:ext cx="4950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Clr>
                <a:schemeClr val="accent6"/>
              </a:buClr>
              <a:tabLst>
                <a:tab pos="358775" algn="l"/>
              </a:tabLst>
            </a:pPr>
            <a:r>
              <a:rPr lang="nl-NL" sz="900" dirty="0" smtClean="0"/>
              <a:t>VDC</a:t>
            </a:r>
            <a:endParaRPr lang="en-GB" sz="900" dirty="0" smtClean="0"/>
          </a:p>
        </p:txBody>
      </p:sp>
      <p:sp>
        <p:nvSpPr>
          <p:cNvPr id="218" name="Rectangle 217"/>
          <p:cNvSpPr/>
          <p:nvPr/>
        </p:nvSpPr>
        <p:spPr>
          <a:xfrm>
            <a:off x="5730433" y="4004226"/>
            <a:ext cx="759226" cy="1893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Consumers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8214828" y="3397176"/>
            <a:ext cx="864096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en-US" sz="1050" dirty="0" smtClean="0">
                <a:solidFill>
                  <a:schemeClr val="tx1"/>
                </a:solidFill>
              </a:rPr>
              <a:t>Ships pay load consumers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5379513" y="3262161"/>
            <a:ext cx="759226" cy="189366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Consumers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6459633" y="3800886"/>
            <a:ext cx="759226" cy="189366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Consumers</a:t>
            </a:r>
            <a:endParaRPr lang="en-GB" sz="1000" dirty="0">
              <a:solidFill>
                <a:schemeClr val="tx1"/>
              </a:solidFill>
            </a:endParaRPr>
          </a:p>
        </p:txBody>
      </p:sp>
      <p:grpSp>
        <p:nvGrpSpPr>
          <p:cNvPr id="12" name="Group 28"/>
          <p:cNvGrpSpPr>
            <a:grpSpLocks noChangeAspect="1"/>
          </p:cNvGrpSpPr>
          <p:nvPr/>
        </p:nvGrpSpPr>
        <p:grpSpPr>
          <a:xfrm>
            <a:off x="7397537" y="2740923"/>
            <a:ext cx="277231" cy="277231"/>
            <a:chOff x="1691680" y="1275606"/>
            <a:chExt cx="504056" cy="504056"/>
          </a:xfrm>
        </p:grpSpPr>
        <p:sp>
          <p:nvSpPr>
            <p:cNvPr id="226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cxnSp>
          <p:nvCxnSpPr>
            <p:cNvPr id="227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28" name="Straight Connector 227"/>
          <p:cNvCxnSpPr>
            <a:stCxn id="226" idx="2"/>
          </p:cNvCxnSpPr>
          <p:nvPr/>
        </p:nvCxnSpPr>
        <p:spPr>
          <a:xfrm>
            <a:off x="7536153" y="3018154"/>
            <a:ext cx="68" cy="137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>
            <a:endCxn id="226" idx="0"/>
          </p:cNvCxnSpPr>
          <p:nvPr/>
        </p:nvCxnSpPr>
        <p:spPr>
          <a:xfrm flipH="1">
            <a:off x="7536153" y="2605908"/>
            <a:ext cx="3600" cy="1350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endCxn id="218" idx="0"/>
          </p:cNvCxnSpPr>
          <p:nvPr/>
        </p:nvCxnSpPr>
        <p:spPr>
          <a:xfrm>
            <a:off x="6110046" y="3628958"/>
            <a:ext cx="0" cy="3752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28"/>
          <p:cNvGrpSpPr>
            <a:grpSpLocks noChangeAspect="1"/>
          </p:cNvGrpSpPr>
          <p:nvPr/>
        </p:nvGrpSpPr>
        <p:grpSpPr>
          <a:xfrm>
            <a:off x="6238985" y="2185389"/>
            <a:ext cx="277231" cy="277231"/>
            <a:chOff x="1691680" y="1275606"/>
            <a:chExt cx="504056" cy="504056"/>
          </a:xfrm>
        </p:grpSpPr>
        <p:sp>
          <p:nvSpPr>
            <p:cNvPr id="232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800">
                <a:solidFill>
                  <a:schemeClr val="tx1"/>
                </a:solidFill>
              </a:endParaRPr>
            </a:p>
          </p:txBody>
        </p:sp>
        <p:cxnSp>
          <p:nvCxnSpPr>
            <p:cNvPr id="233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34" name="Straight Connector 233"/>
          <p:cNvCxnSpPr>
            <a:endCxn id="232" idx="0"/>
          </p:cNvCxnSpPr>
          <p:nvPr/>
        </p:nvCxnSpPr>
        <p:spPr>
          <a:xfrm>
            <a:off x="6376272" y="2017778"/>
            <a:ext cx="1329" cy="1676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>
            <a:stCxn id="232" idx="2"/>
          </p:cNvCxnSpPr>
          <p:nvPr/>
        </p:nvCxnSpPr>
        <p:spPr>
          <a:xfrm>
            <a:off x="6377601" y="2462620"/>
            <a:ext cx="0" cy="1432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8"/>
          <p:cNvGrpSpPr>
            <a:grpSpLocks noChangeAspect="1"/>
          </p:cNvGrpSpPr>
          <p:nvPr/>
        </p:nvGrpSpPr>
        <p:grpSpPr>
          <a:xfrm>
            <a:off x="6930752" y="2188626"/>
            <a:ext cx="277231" cy="277231"/>
            <a:chOff x="1691680" y="1275606"/>
            <a:chExt cx="504056" cy="504056"/>
          </a:xfrm>
        </p:grpSpPr>
        <p:sp>
          <p:nvSpPr>
            <p:cNvPr id="237" name="Rectangle 5"/>
            <p:cNvSpPr/>
            <p:nvPr/>
          </p:nvSpPr>
          <p:spPr>
            <a:xfrm>
              <a:off x="1691680" y="1275606"/>
              <a:ext cx="504056" cy="504056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800">
                <a:solidFill>
                  <a:schemeClr val="tx1"/>
                </a:solidFill>
              </a:endParaRPr>
            </a:p>
          </p:txBody>
        </p:sp>
        <p:cxnSp>
          <p:nvCxnSpPr>
            <p:cNvPr id="238" name="Straight Connector 23"/>
            <p:cNvCxnSpPr/>
            <p:nvPr/>
          </p:nvCxnSpPr>
          <p:spPr>
            <a:xfrm flipV="1">
              <a:off x="1691680" y="1275606"/>
              <a:ext cx="504056" cy="504056"/>
            </a:xfrm>
            <a:prstGeom prst="lin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239" name="Straight Connector 238"/>
          <p:cNvCxnSpPr>
            <a:stCxn id="237" idx="2"/>
          </p:cNvCxnSpPr>
          <p:nvPr/>
        </p:nvCxnSpPr>
        <p:spPr>
          <a:xfrm>
            <a:off x="7069368" y="2465857"/>
            <a:ext cx="0" cy="1432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Elbow Connector 698"/>
          <p:cNvCxnSpPr>
            <a:stCxn id="247" idx="4"/>
            <a:endCxn id="219" idx="1"/>
          </p:cNvCxnSpPr>
          <p:nvPr/>
        </p:nvCxnSpPr>
        <p:spPr>
          <a:xfrm rot="16200000" flipH="1">
            <a:off x="7813882" y="3248258"/>
            <a:ext cx="126676" cy="675216"/>
          </a:xfrm>
          <a:prstGeom prst="bentConnector2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240"/>
          <p:cNvGrpSpPr/>
          <p:nvPr/>
        </p:nvGrpSpPr>
        <p:grpSpPr>
          <a:xfrm>
            <a:off x="6524668" y="3149072"/>
            <a:ext cx="234781" cy="365705"/>
            <a:chOff x="6082906" y="3023955"/>
            <a:chExt cx="234781" cy="365705"/>
          </a:xfrm>
        </p:grpSpPr>
        <p:sp>
          <p:nvSpPr>
            <p:cNvPr id="242" name="Oval 241"/>
            <p:cNvSpPr/>
            <p:nvPr/>
          </p:nvSpPr>
          <p:spPr>
            <a:xfrm>
              <a:off x="6083660" y="3023955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43" name="Oval 242"/>
            <p:cNvSpPr/>
            <p:nvPr/>
          </p:nvSpPr>
          <p:spPr>
            <a:xfrm>
              <a:off x="6082906" y="3155634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44" name="Oval 243"/>
            <p:cNvSpPr/>
            <p:nvPr/>
          </p:nvSpPr>
          <p:spPr>
            <a:xfrm>
              <a:off x="6083170" y="3024898"/>
              <a:ext cx="234027" cy="234026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244"/>
          <p:cNvGrpSpPr/>
          <p:nvPr/>
        </p:nvGrpSpPr>
        <p:grpSpPr>
          <a:xfrm>
            <a:off x="7422598" y="3156823"/>
            <a:ext cx="234781" cy="365705"/>
            <a:chOff x="6082906" y="3023955"/>
            <a:chExt cx="234781" cy="365705"/>
          </a:xfrm>
        </p:grpSpPr>
        <p:sp>
          <p:nvSpPr>
            <p:cNvPr id="246" name="Oval 245"/>
            <p:cNvSpPr/>
            <p:nvPr/>
          </p:nvSpPr>
          <p:spPr>
            <a:xfrm>
              <a:off x="6083660" y="3023955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47" name="Oval 246"/>
            <p:cNvSpPr/>
            <p:nvPr/>
          </p:nvSpPr>
          <p:spPr>
            <a:xfrm>
              <a:off x="6082906" y="3155634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48" name="Oval 247"/>
            <p:cNvSpPr/>
            <p:nvPr/>
          </p:nvSpPr>
          <p:spPr>
            <a:xfrm>
              <a:off x="6083170" y="3024898"/>
              <a:ext cx="234027" cy="234026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50" name="Straight Connector 249"/>
          <p:cNvCxnSpPr/>
          <p:nvPr/>
        </p:nvCxnSpPr>
        <p:spPr>
          <a:xfrm>
            <a:off x="4292004" y="2604307"/>
            <a:ext cx="1702" cy="15498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>
            <a:endCxn id="256" idx="0"/>
          </p:cNvCxnSpPr>
          <p:nvPr/>
        </p:nvCxnSpPr>
        <p:spPr>
          <a:xfrm>
            <a:off x="7069204" y="483518"/>
            <a:ext cx="2961" cy="11706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>
            <a:stCxn id="255" idx="4"/>
            <a:endCxn id="237" idx="0"/>
          </p:cNvCxnSpPr>
          <p:nvPr/>
        </p:nvCxnSpPr>
        <p:spPr>
          <a:xfrm flipH="1">
            <a:off x="7069368" y="2018936"/>
            <a:ext cx="2533" cy="1696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252"/>
          <p:cNvGrpSpPr/>
          <p:nvPr/>
        </p:nvGrpSpPr>
        <p:grpSpPr>
          <a:xfrm>
            <a:off x="6954887" y="1653231"/>
            <a:ext cx="234781" cy="365705"/>
            <a:chOff x="6082906" y="3023955"/>
            <a:chExt cx="234781" cy="365705"/>
          </a:xfrm>
        </p:grpSpPr>
        <p:sp>
          <p:nvSpPr>
            <p:cNvPr id="254" name="Oval 253"/>
            <p:cNvSpPr/>
            <p:nvPr/>
          </p:nvSpPr>
          <p:spPr>
            <a:xfrm>
              <a:off x="6083660" y="3023955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55" name="Oval 254"/>
            <p:cNvSpPr/>
            <p:nvPr/>
          </p:nvSpPr>
          <p:spPr>
            <a:xfrm>
              <a:off x="6082906" y="3155634"/>
              <a:ext cx="234027" cy="234026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56" name="Oval 255"/>
            <p:cNvSpPr/>
            <p:nvPr/>
          </p:nvSpPr>
          <p:spPr>
            <a:xfrm>
              <a:off x="6083170" y="3024898"/>
              <a:ext cx="234027" cy="234026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7" name="Rectangle 256"/>
          <p:cNvSpPr/>
          <p:nvPr/>
        </p:nvSpPr>
        <p:spPr>
          <a:xfrm>
            <a:off x="6660232" y="267494"/>
            <a:ext cx="805342" cy="2591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Shore grid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5130561" y="715768"/>
            <a:ext cx="729081" cy="315035"/>
          </a:xfrm>
          <a:prstGeom prst="rect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r>
              <a:rPr lang="nl-NL" sz="1050" dirty="0" err="1" smtClean="0">
                <a:solidFill>
                  <a:schemeClr val="tx1"/>
                </a:solidFill>
              </a:rPr>
              <a:t>After</a:t>
            </a:r>
            <a:r>
              <a:rPr lang="nl-NL" sz="1050" dirty="0" smtClean="0">
                <a:solidFill>
                  <a:schemeClr val="tx1"/>
                </a:solidFill>
              </a:rPr>
              <a:t> </a:t>
            </a:r>
            <a:r>
              <a:rPr lang="nl-NL" sz="1050" dirty="0" err="1" smtClean="0">
                <a:solidFill>
                  <a:schemeClr val="tx1"/>
                </a:solidFill>
              </a:rPr>
              <a:t>treatment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5148064" y="267494"/>
            <a:ext cx="654496" cy="216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5" name="Elbow Connector 698"/>
          <p:cNvCxnSpPr>
            <a:stCxn id="172" idx="1"/>
            <a:endCxn id="112" idx="2"/>
          </p:cNvCxnSpPr>
          <p:nvPr/>
        </p:nvCxnSpPr>
        <p:spPr>
          <a:xfrm rot="10800000">
            <a:off x="5495102" y="1030804"/>
            <a:ext cx="566518" cy="757833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698"/>
          <p:cNvCxnSpPr/>
          <p:nvPr/>
        </p:nvCxnSpPr>
        <p:spPr>
          <a:xfrm flipV="1">
            <a:off x="3831950" y="1460125"/>
            <a:ext cx="1674186" cy="284286"/>
          </a:xfrm>
          <a:prstGeom prst="bentConnector3">
            <a:avLst>
              <a:gd name="adj1" fmla="val 7046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ight Arrow 110"/>
          <p:cNvSpPr/>
          <p:nvPr/>
        </p:nvSpPr>
        <p:spPr>
          <a:xfrm rot="5400000" flipH="1">
            <a:off x="5175971" y="157612"/>
            <a:ext cx="604092" cy="391808"/>
          </a:xfrm>
          <a:prstGeom prst="rightArrow">
            <a:avLst>
              <a:gd name="adj1" fmla="val 50000"/>
              <a:gd name="adj2" fmla="val 62283"/>
            </a:avLst>
          </a:prstGeom>
          <a:solidFill>
            <a:srgbClr val="EA7600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Emissions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44" name="Right Arrow 143"/>
          <p:cNvSpPr/>
          <p:nvPr/>
        </p:nvSpPr>
        <p:spPr>
          <a:xfrm flipH="1">
            <a:off x="1139615" y="3101206"/>
            <a:ext cx="668482" cy="391808"/>
          </a:xfrm>
          <a:prstGeom prst="rightArrow">
            <a:avLst>
              <a:gd name="adj1" fmla="val 50000"/>
              <a:gd name="adj2" fmla="val 62283"/>
            </a:avLst>
          </a:prstGeom>
          <a:solidFill>
            <a:srgbClr val="EA7600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Power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21" name="Right Arrow 120"/>
          <p:cNvSpPr/>
          <p:nvPr/>
        </p:nvSpPr>
        <p:spPr>
          <a:xfrm>
            <a:off x="8119413" y="2917900"/>
            <a:ext cx="836199" cy="391808"/>
          </a:xfrm>
          <a:prstGeom prst="rightArrow">
            <a:avLst>
              <a:gd name="adj1" fmla="val 50000"/>
              <a:gd name="adj2" fmla="val 62283"/>
            </a:avLst>
          </a:prstGeom>
          <a:solidFill>
            <a:srgbClr val="EA7600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Ships services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22" name="Right Arrow 121"/>
          <p:cNvSpPr/>
          <p:nvPr/>
        </p:nvSpPr>
        <p:spPr>
          <a:xfrm rot="5400000">
            <a:off x="4674741" y="3771365"/>
            <a:ext cx="576064" cy="607832"/>
          </a:xfrm>
          <a:prstGeom prst="rightArrow">
            <a:avLst>
              <a:gd name="adj1" fmla="val 50000"/>
              <a:gd name="adj2" fmla="val 43478"/>
            </a:avLst>
          </a:prstGeom>
          <a:solidFill>
            <a:srgbClr val="EA7600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Ships services</a:t>
            </a:r>
            <a:endParaRPr lang="en-GB" sz="800" dirty="0">
              <a:solidFill>
                <a:schemeClr val="tx1"/>
              </a:solidFill>
            </a:endParaRPr>
          </a:p>
        </p:txBody>
      </p:sp>
      <p:grpSp>
        <p:nvGrpSpPr>
          <p:cNvPr id="174" name="Group 428"/>
          <p:cNvGrpSpPr/>
          <p:nvPr/>
        </p:nvGrpSpPr>
        <p:grpSpPr>
          <a:xfrm>
            <a:off x="1035024" y="3240331"/>
            <a:ext cx="123356" cy="671898"/>
            <a:chOff x="1793349" y="2601527"/>
            <a:chExt cx="123356" cy="671898"/>
          </a:xfrm>
        </p:grpSpPr>
        <p:sp>
          <p:nvSpPr>
            <p:cNvPr id="180" name="Arc 179"/>
            <p:cNvSpPr>
              <a:spLocks noChangeAspect="1"/>
            </p:cNvSpPr>
            <p:nvPr/>
          </p:nvSpPr>
          <p:spPr>
            <a:xfrm>
              <a:off x="1826698" y="2601527"/>
              <a:ext cx="80604" cy="474495"/>
            </a:xfrm>
            <a:prstGeom prst="arc">
              <a:avLst>
                <a:gd name="adj1" fmla="val 7044249"/>
                <a:gd name="adj2" fmla="val 343989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Flowchart: Manual Operation 184"/>
            <p:cNvSpPr>
              <a:spLocks noChangeAspect="1"/>
            </p:cNvSpPr>
            <p:nvPr/>
          </p:nvSpPr>
          <p:spPr>
            <a:xfrm rot="5400000">
              <a:off x="1808769" y="2873520"/>
              <a:ext cx="92516" cy="123356"/>
            </a:xfrm>
            <a:prstGeom prst="flowChartManualOperation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Arc 193"/>
            <p:cNvSpPr>
              <a:spLocks noChangeAspect="1"/>
            </p:cNvSpPr>
            <p:nvPr/>
          </p:nvSpPr>
          <p:spPr>
            <a:xfrm flipV="1">
              <a:off x="1826698" y="2798930"/>
              <a:ext cx="80604" cy="474495"/>
            </a:xfrm>
            <a:prstGeom prst="arc">
              <a:avLst>
                <a:gd name="adj1" fmla="val 7044249"/>
                <a:gd name="adj2" fmla="val 343989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6" name="TextBox 205"/>
          <p:cNvSpPr txBox="1"/>
          <p:nvPr/>
        </p:nvSpPr>
        <p:spPr>
          <a:xfrm>
            <a:off x="1835696" y="3356820"/>
            <a:ext cx="4930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Clr>
                <a:schemeClr val="accent6"/>
              </a:buClr>
              <a:tabLst>
                <a:tab pos="358775" algn="l"/>
              </a:tabLst>
            </a:pPr>
            <a:r>
              <a:rPr lang="nl-NL" sz="700" dirty="0" err="1" smtClean="0"/>
              <a:t>Gearbox</a:t>
            </a:r>
            <a:endParaRPr lang="en-GB" sz="700" dirty="0" smtClean="0"/>
          </a:p>
        </p:txBody>
      </p:sp>
      <p:grpSp>
        <p:nvGrpSpPr>
          <p:cNvPr id="212" name="Group 78"/>
          <p:cNvGrpSpPr/>
          <p:nvPr/>
        </p:nvGrpSpPr>
        <p:grpSpPr>
          <a:xfrm>
            <a:off x="2273307" y="3416814"/>
            <a:ext cx="141440" cy="45719"/>
            <a:chOff x="3059832" y="3867896"/>
            <a:chExt cx="218579" cy="46953"/>
          </a:xfrm>
        </p:grpSpPr>
        <p:cxnSp>
          <p:nvCxnSpPr>
            <p:cNvPr id="215" name="Straight Connector 45"/>
            <p:cNvCxnSpPr/>
            <p:nvPr/>
          </p:nvCxnSpPr>
          <p:spPr>
            <a:xfrm>
              <a:off x="3059832" y="3867896"/>
              <a:ext cx="218579" cy="17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>
              <a:off x="3060286" y="3914128"/>
              <a:ext cx="218125" cy="7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141"/>
          <p:cNvGrpSpPr/>
          <p:nvPr/>
        </p:nvGrpSpPr>
        <p:grpSpPr>
          <a:xfrm>
            <a:off x="2271435" y="3695100"/>
            <a:ext cx="743161" cy="45719"/>
            <a:chOff x="1259632" y="4155926"/>
            <a:chExt cx="713014" cy="84364"/>
          </a:xfrm>
        </p:grpSpPr>
        <p:cxnSp>
          <p:nvCxnSpPr>
            <p:cNvPr id="236" name="Straight Connector 235"/>
            <p:cNvCxnSpPr/>
            <p:nvPr/>
          </p:nvCxnSpPr>
          <p:spPr>
            <a:xfrm>
              <a:off x="1259632" y="4155926"/>
              <a:ext cx="7130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1"/>
            <p:cNvCxnSpPr/>
            <p:nvPr/>
          </p:nvCxnSpPr>
          <p:spPr>
            <a:xfrm>
              <a:off x="1259632" y="4240290"/>
              <a:ext cx="7130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5" name="Straight Arrow Connector 244"/>
          <p:cNvCxnSpPr/>
          <p:nvPr/>
        </p:nvCxnSpPr>
        <p:spPr>
          <a:xfrm flipH="1" flipV="1">
            <a:off x="974295" y="3297111"/>
            <a:ext cx="235744" cy="68103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3" name="Group 137"/>
          <p:cNvGrpSpPr/>
          <p:nvPr/>
        </p:nvGrpSpPr>
        <p:grpSpPr>
          <a:xfrm>
            <a:off x="2977286" y="3047028"/>
            <a:ext cx="1117430" cy="792088"/>
            <a:chOff x="3454570" y="3599210"/>
            <a:chExt cx="829398" cy="628724"/>
          </a:xfrm>
        </p:grpSpPr>
        <p:sp>
          <p:nvSpPr>
            <p:cNvPr id="258" name="Oval 257"/>
            <p:cNvSpPr/>
            <p:nvPr/>
          </p:nvSpPr>
          <p:spPr>
            <a:xfrm>
              <a:off x="4071009" y="3599210"/>
              <a:ext cx="212959" cy="215455"/>
            </a:xfrm>
            <a:prstGeom prst="ellipse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3454570" y="3789136"/>
              <a:ext cx="704079" cy="403665"/>
            </a:xfrm>
            <a:prstGeom prst="rect">
              <a:avLst/>
            </a:prstGeom>
            <a:solidFill>
              <a:srgbClr val="CCECFF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36000" rtlCol="0" anchor="ctr" anchorCtr="0"/>
            <a:lstStyle/>
            <a:p>
              <a:pPr algn="ctr"/>
              <a:endParaRPr lang="en-GB" sz="1050">
                <a:solidFill>
                  <a:schemeClr val="tx1"/>
                </a:solidFill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3454570" y="3904769"/>
              <a:ext cx="70407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6"/>
                </a:buClr>
              </a:pPr>
              <a:r>
                <a:rPr lang="nl-NL" sz="700" dirty="0" err="1" smtClean="0"/>
                <a:t>Internal</a:t>
              </a:r>
              <a:r>
                <a:rPr lang="nl-NL" sz="700" dirty="0" smtClean="0"/>
                <a:t>  </a:t>
              </a:r>
              <a:r>
                <a:rPr lang="nl-NL" sz="700" dirty="0" err="1" smtClean="0"/>
                <a:t>Comb</a:t>
              </a:r>
              <a:r>
                <a:rPr lang="nl-NL" sz="700" dirty="0" smtClean="0"/>
                <a:t> </a:t>
              </a:r>
              <a:r>
                <a:rPr lang="nl-NL" sz="800" dirty="0" smtClean="0"/>
                <a:t>Engine</a:t>
              </a:r>
              <a:endParaRPr lang="en-GB" sz="700" dirty="0" smtClean="0"/>
            </a:p>
          </p:txBody>
        </p:sp>
        <p:sp>
          <p:nvSpPr>
            <p:cNvPr id="261" name="Rounded Rectangle 260"/>
            <p:cNvSpPr/>
            <p:nvPr/>
          </p:nvSpPr>
          <p:spPr>
            <a:xfrm>
              <a:off x="3456320" y="3711703"/>
              <a:ext cx="176020" cy="192021"/>
            </a:xfrm>
            <a:prstGeom prst="round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Rounded Rectangle 261"/>
            <p:cNvSpPr/>
            <p:nvPr/>
          </p:nvSpPr>
          <p:spPr>
            <a:xfrm>
              <a:off x="3632340" y="3711703"/>
              <a:ext cx="176020" cy="192021"/>
            </a:xfrm>
            <a:prstGeom prst="round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Rounded Rectangle 262"/>
            <p:cNvSpPr/>
            <p:nvPr/>
          </p:nvSpPr>
          <p:spPr>
            <a:xfrm>
              <a:off x="3806610" y="3712748"/>
              <a:ext cx="176020" cy="192021"/>
            </a:xfrm>
            <a:prstGeom prst="round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Rounded Rectangle 263"/>
            <p:cNvSpPr/>
            <p:nvPr/>
          </p:nvSpPr>
          <p:spPr>
            <a:xfrm>
              <a:off x="3982629" y="3712748"/>
              <a:ext cx="176020" cy="192021"/>
            </a:xfrm>
            <a:prstGeom prst="round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1" name="Elbow Connector 698"/>
          <p:cNvCxnSpPr/>
          <p:nvPr/>
        </p:nvCxnSpPr>
        <p:spPr>
          <a:xfrm rot="5400000" flipH="1" flipV="1">
            <a:off x="3714512" y="1272055"/>
            <a:ext cx="2016225" cy="1543843"/>
          </a:xfrm>
          <a:prstGeom prst="bentConnector3">
            <a:avLst>
              <a:gd name="adj1" fmla="val 787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Elbow Connector 698"/>
          <p:cNvCxnSpPr>
            <a:stCxn id="168" idx="2"/>
            <a:endCxn id="261" idx="1"/>
          </p:cNvCxnSpPr>
          <p:nvPr/>
        </p:nvCxnSpPr>
        <p:spPr>
          <a:xfrm rot="5400000">
            <a:off x="1983650" y="2170520"/>
            <a:ext cx="2135184" cy="143195"/>
          </a:xfrm>
          <a:prstGeom prst="bentConnector4">
            <a:avLst>
              <a:gd name="adj1" fmla="val 47168"/>
              <a:gd name="adj2" fmla="val 166516"/>
            </a:avLst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ight Arrow 144"/>
          <p:cNvSpPr/>
          <p:nvPr/>
        </p:nvSpPr>
        <p:spPr>
          <a:xfrm>
            <a:off x="495441" y="742772"/>
            <a:ext cx="908207" cy="391808"/>
          </a:xfrm>
          <a:prstGeom prst="rightArrow">
            <a:avLst>
              <a:gd name="adj1" fmla="val 50000"/>
              <a:gd name="adj2" fmla="val 62283"/>
            </a:avLst>
          </a:prstGeom>
          <a:solidFill>
            <a:schemeClr val="bg2">
              <a:lumMod val="5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Energy carrier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3930352" y="4055140"/>
            <a:ext cx="759226" cy="1893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Consumers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323528" y="4424213"/>
            <a:ext cx="3479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u="sng" dirty="0" smtClean="0"/>
              <a:t>SPEC  building </a:t>
            </a:r>
            <a:r>
              <a:rPr lang="nl-NL" sz="1400" u="sng" dirty="0" err="1" smtClean="0"/>
              <a:t>blocks</a:t>
            </a:r>
            <a:r>
              <a:rPr lang="nl-NL" sz="1400" u="sng" dirty="0" smtClean="0"/>
              <a:t> in </a:t>
            </a:r>
            <a:r>
              <a:rPr lang="nl-NL" sz="1400" u="sng" dirty="0" err="1" smtClean="0"/>
              <a:t>mass</a:t>
            </a:r>
            <a:r>
              <a:rPr lang="nl-NL" sz="1400" u="sng" dirty="0" smtClean="0"/>
              <a:t>-</a:t>
            </a:r>
            <a:r>
              <a:rPr lang="nl-NL" sz="1400" u="sng" dirty="0" err="1" smtClean="0"/>
              <a:t>to</a:t>
            </a:r>
            <a:r>
              <a:rPr lang="nl-NL" sz="1400" u="sng" dirty="0" smtClean="0"/>
              <a:t>-power flow:</a:t>
            </a:r>
            <a:endParaRPr lang="en-GB" sz="1400" u="sng" dirty="0"/>
          </a:p>
        </p:txBody>
      </p:sp>
      <p:grpSp>
        <p:nvGrpSpPr>
          <p:cNvPr id="9" name="Group 8"/>
          <p:cNvGrpSpPr/>
          <p:nvPr/>
        </p:nvGrpSpPr>
        <p:grpSpPr>
          <a:xfrm>
            <a:off x="4962773" y="4437179"/>
            <a:ext cx="606270" cy="477589"/>
            <a:chOff x="6397662" y="4443958"/>
            <a:chExt cx="606270" cy="477589"/>
          </a:xfrm>
        </p:grpSpPr>
        <p:cxnSp>
          <p:nvCxnSpPr>
            <p:cNvPr id="273" name="Elbow Connector 272"/>
            <p:cNvCxnSpPr/>
            <p:nvPr/>
          </p:nvCxnSpPr>
          <p:spPr>
            <a:xfrm flipV="1">
              <a:off x="6397662" y="4685382"/>
              <a:ext cx="216024" cy="23616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Elbow Connector 273"/>
            <p:cNvCxnSpPr/>
            <p:nvPr/>
          </p:nvCxnSpPr>
          <p:spPr>
            <a:xfrm flipV="1">
              <a:off x="6670960" y="4443958"/>
              <a:ext cx="332972" cy="13099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/>
            <p:cNvSpPr/>
            <p:nvPr/>
          </p:nvSpPr>
          <p:spPr>
            <a:xfrm>
              <a:off x="6613686" y="4515966"/>
              <a:ext cx="45719" cy="39176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7" name="Chevron 146"/>
          <p:cNvSpPr/>
          <p:nvPr/>
        </p:nvSpPr>
        <p:spPr>
          <a:xfrm>
            <a:off x="112775" y="4705094"/>
            <a:ext cx="1548172" cy="414046"/>
          </a:xfrm>
          <a:prstGeom prst="chevron">
            <a:avLst>
              <a:gd name="adj" fmla="val 4032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Energy </a:t>
            </a:r>
            <a:r>
              <a:rPr lang="nl-NL" sz="1200" dirty="0" err="1" smtClean="0">
                <a:solidFill>
                  <a:schemeClr val="tx1"/>
                </a:solidFill>
              </a:rPr>
              <a:t>storage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8" name="Chevron 147"/>
          <p:cNvSpPr/>
          <p:nvPr/>
        </p:nvSpPr>
        <p:spPr>
          <a:xfrm>
            <a:off x="1792263" y="4711444"/>
            <a:ext cx="1476164" cy="414046"/>
          </a:xfrm>
          <a:prstGeom prst="chevron">
            <a:avLst>
              <a:gd name="adj" fmla="val 40325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Pre-treatment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9" name="Chevron 148"/>
          <p:cNvSpPr/>
          <p:nvPr/>
        </p:nvSpPr>
        <p:spPr>
          <a:xfrm>
            <a:off x="3396599" y="4698744"/>
            <a:ext cx="1566174" cy="432048"/>
          </a:xfrm>
          <a:prstGeom prst="chevron">
            <a:avLst>
              <a:gd name="adj" fmla="val 40325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Energy </a:t>
            </a:r>
            <a:r>
              <a:rPr lang="nl-NL" sz="1200" dirty="0" err="1" smtClean="0">
                <a:solidFill>
                  <a:schemeClr val="tx1"/>
                </a:solidFill>
              </a:rPr>
              <a:t>conversion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50" name="Chevron 149"/>
          <p:cNvSpPr/>
          <p:nvPr/>
        </p:nvSpPr>
        <p:spPr>
          <a:xfrm>
            <a:off x="5385818" y="4698744"/>
            <a:ext cx="1889123" cy="432048"/>
          </a:xfrm>
          <a:prstGeom prst="chevron">
            <a:avLst>
              <a:gd name="adj" fmla="val 40325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Power distribution, converters </a:t>
            </a:r>
            <a:r>
              <a:rPr lang="nl-NL" sz="1200" dirty="0" err="1" smtClean="0">
                <a:solidFill>
                  <a:schemeClr val="tx1"/>
                </a:solidFill>
              </a:rPr>
              <a:t>and</a:t>
            </a:r>
            <a:r>
              <a:rPr lang="nl-NL" sz="1200" dirty="0" smtClean="0">
                <a:solidFill>
                  <a:schemeClr val="tx1"/>
                </a:solidFill>
              </a:rPr>
              <a:t> drives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51" name="Chevron 150"/>
          <p:cNvSpPr/>
          <p:nvPr/>
        </p:nvSpPr>
        <p:spPr>
          <a:xfrm>
            <a:off x="5394820" y="4221155"/>
            <a:ext cx="1311777" cy="432048"/>
          </a:xfrm>
          <a:prstGeom prst="chevron">
            <a:avLst>
              <a:gd name="adj" fmla="val 4032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err="1" smtClean="0">
                <a:solidFill>
                  <a:schemeClr val="tx1"/>
                </a:solidFill>
              </a:rPr>
              <a:t>After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treatment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54" name="Right Arrow 153"/>
          <p:cNvSpPr/>
          <p:nvPr/>
        </p:nvSpPr>
        <p:spPr>
          <a:xfrm rot="5400000">
            <a:off x="7518744" y="57054"/>
            <a:ext cx="546991" cy="535824"/>
          </a:xfrm>
          <a:prstGeom prst="rightArrow">
            <a:avLst>
              <a:gd name="adj1" fmla="val 50000"/>
              <a:gd name="adj2" fmla="val 50284"/>
            </a:avLst>
          </a:prstGeom>
          <a:solidFill>
            <a:schemeClr val="bg2">
              <a:lumMod val="5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Energy carrier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2411435" y="3263052"/>
            <a:ext cx="360039" cy="360040"/>
          </a:xfrm>
          <a:prstGeom prst="ellipse">
            <a:avLst/>
          </a:prstGeom>
          <a:solidFill>
            <a:srgbClr val="CCECFF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 anchorCtr="0"/>
          <a:lstStyle/>
          <a:p>
            <a:pPr algn="ctr"/>
            <a:endParaRPr lang="en-GB" sz="800" dirty="0" smtClean="0">
              <a:solidFill>
                <a:schemeClr val="tx1"/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2411566" y="3327689"/>
            <a:ext cx="3600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Clr>
                <a:schemeClr val="accent6"/>
              </a:buClr>
              <a:tabLst>
                <a:tab pos="358775" algn="l"/>
              </a:tabLst>
            </a:pPr>
            <a:r>
              <a:rPr lang="nl-NL" sz="700" dirty="0" smtClean="0"/>
              <a:t>M/G</a:t>
            </a:r>
            <a:endParaRPr lang="en-GB" sz="700" dirty="0" smtClean="0"/>
          </a:p>
        </p:txBody>
      </p:sp>
      <p:cxnSp>
        <p:nvCxnSpPr>
          <p:cNvPr id="155" name="Elbow Connector 154"/>
          <p:cNvCxnSpPr/>
          <p:nvPr/>
        </p:nvCxnSpPr>
        <p:spPr>
          <a:xfrm>
            <a:off x="5238453" y="4808406"/>
            <a:ext cx="319629" cy="11032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6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  <p:bldP spid="199" grpId="0" animBg="1"/>
      <p:bldP spid="152" grpId="0" animBg="1"/>
      <p:bldP spid="138" grpId="0" animBg="1"/>
      <p:bldP spid="29" grpId="0" animBg="1"/>
      <p:bldP spid="28" grpId="0" animBg="1"/>
      <p:bldP spid="269" grpId="0" animBg="1"/>
      <p:bldP spid="315" grpId="0" animBg="1"/>
      <p:bldP spid="113" grpId="0" animBg="1"/>
      <p:bldP spid="265" grpId="0" animBg="1"/>
      <p:bldP spid="157" grpId="0" animBg="1"/>
      <p:bldP spid="153" grpId="0" animBg="1"/>
      <p:bldP spid="161" grpId="0" animBg="1"/>
      <p:bldP spid="146" grpId="0" animBg="1"/>
      <p:bldP spid="167" grpId="0" animBg="1"/>
      <p:bldP spid="168" grpId="0" animBg="1"/>
      <p:bldP spid="172" grpId="0" animBg="1"/>
      <p:bldP spid="204" grpId="0"/>
      <p:bldP spid="205" grpId="0"/>
      <p:bldP spid="218" grpId="0" animBg="1"/>
      <p:bldP spid="223" grpId="0" animBg="1"/>
      <p:bldP spid="224" grpId="0" animBg="1"/>
      <p:bldP spid="257" grpId="0" animBg="1"/>
      <p:bldP spid="112" grpId="0" animBg="1"/>
      <p:bldP spid="111" grpId="0" animBg="1"/>
      <p:bldP spid="206" grpId="0"/>
      <p:bldP spid="145" grpId="0" animBg="1"/>
      <p:bldP spid="249" grpId="0" animBg="1"/>
      <p:bldP spid="210" grpId="0"/>
      <p:bldP spid="147" grpId="0" animBg="1"/>
      <p:bldP spid="148" grpId="0" animBg="1"/>
      <p:bldP spid="149" grpId="0" animBg="1"/>
      <p:bldP spid="150" grpId="0" animBg="1"/>
      <p:bldP spid="151" grpId="0" animBg="1"/>
      <p:bldP spid="154" grpId="0" animBg="1"/>
      <p:bldP spid="156" grpId="0" animBg="1"/>
      <p:bldP spid="1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4703440" cy="411510"/>
          </a:xfrm>
        </p:spPr>
        <p:txBody>
          <a:bodyPr>
            <a:normAutofit fontScale="90000"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en-US" dirty="0" smtClean="0"/>
              <a:t>What does SPEC do?</a:t>
            </a:r>
            <a:endParaRPr lang="en-US" sz="4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6</a:t>
            </a:fld>
            <a:endParaRPr lang="en-GB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23528" y="387171"/>
          <a:ext cx="7632848" cy="254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351" y="2637533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Properties: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Energy/Power density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err="1" smtClean="0">
                <a:solidFill>
                  <a:schemeClr val="tx2"/>
                </a:solidFill>
              </a:rPr>
              <a:t>CapEx</a:t>
            </a:r>
            <a:endParaRPr lang="en-GB" sz="2400" dirty="0" smtClean="0">
              <a:solidFill>
                <a:schemeClr val="tx2"/>
              </a:solidFill>
            </a:endParaRP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err="1" smtClean="0">
                <a:solidFill>
                  <a:schemeClr val="tx2"/>
                </a:solidFill>
              </a:rPr>
              <a:t>OpEx</a:t>
            </a:r>
            <a:endParaRPr lang="en-GB" sz="2400" dirty="0" smtClean="0">
              <a:solidFill>
                <a:schemeClr val="tx2"/>
              </a:solidFill>
            </a:endParaRP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Efficiency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TRL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920" y="2548842"/>
            <a:ext cx="3143808" cy="249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4703440" cy="411510"/>
          </a:xfrm>
        </p:spPr>
        <p:txBody>
          <a:bodyPr>
            <a:normAutofit fontScale="90000"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en-US" dirty="0" smtClean="0"/>
              <a:t>What does SPEC do?</a:t>
            </a:r>
            <a:endParaRPr lang="en-US" sz="4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23528" y="387171"/>
          <a:ext cx="7632848" cy="254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351" y="2637533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Properties: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Energy/Power density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err="1" smtClean="0">
                <a:solidFill>
                  <a:schemeClr val="tx2"/>
                </a:solidFill>
              </a:rPr>
              <a:t>CapEx</a:t>
            </a:r>
            <a:endParaRPr lang="en-GB" sz="2400" dirty="0" smtClean="0">
              <a:solidFill>
                <a:schemeClr val="tx2"/>
              </a:solidFill>
            </a:endParaRP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err="1" smtClean="0">
                <a:solidFill>
                  <a:schemeClr val="tx2"/>
                </a:solidFill>
              </a:rPr>
              <a:t>OpEx</a:t>
            </a:r>
            <a:endParaRPr lang="en-GB" sz="2400" dirty="0" smtClean="0">
              <a:solidFill>
                <a:schemeClr val="tx2"/>
              </a:solidFill>
            </a:endParaRP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Efficiency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TRL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920" y="2548842"/>
            <a:ext cx="3143808" cy="2494088"/>
          </a:xfrm>
          <a:prstGeom prst="rect">
            <a:avLst/>
          </a:prstGeom>
        </p:spPr>
      </p:pic>
      <p:grpSp>
        <p:nvGrpSpPr>
          <p:cNvPr id="4" name="Group 23"/>
          <p:cNvGrpSpPr/>
          <p:nvPr/>
        </p:nvGrpSpPr>
        <p:grpSpPr>
          <a:xfrm>
            <a:off x="1763688" y="1635646"/>
            <a:ext cx="5328592" cy="2090281"/>
            <a:chOff x="1763688" y="1777613"/>
            <a:chExt cx="5328592" cy="2090281"/>
          </a:xfrm>
        </p:grpSpPr>
        <p:sp>
          <p:nvSpPr>
            <p:cNvPr id="22" name="Rectangle 21"/>
            <p:cNvSpPr/>
            <p:nvPr/>
          </p:nvSpPr>
          <p:spPr>
            <a:xfrm>
              <a:off x="1763688" y="1779662"/>
              <a:ext cx="5328592" cy="2088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" name="Group 22"/>
            <p:cNvGrpSpPr/>
            <p:nvPr/>
          </p:nvGrpSpPr>
          <p:grpSpPr>
            <a:xfrm>
              <a:off x="1787107" y="1777613"/>
              <a:ext cx="5225034" cy="2088232"/>
              <a:chOff x="1787107" y="1777613"/>
              <a:chExt cx="5225034" cy="2088232"/>
            </a:xfrm>
          </p:grpSpPr>
          <p:pic>
            <p:nvPicPr>
              <p:cNvPr id="76802" name="Picture 2" descr="Afbeeldingsresultaat voor apple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87107" y="1777613"/>
                <a:ext cx="2088232" cy="2088232"/>
              </a:xfrm>
              <a:prstGeom prst="rect">
                <a:avLst/>
              </a:prstGeom>
              <a:noFill/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6372200" y="2614141"/>
                <a:ext cx="639941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358775" indent="-358775">
                  <a:buClr>
                    <a:schemeClr val="accent6"/>
                  </a:buClr>
                  <a:tabLst>
                    <a:tab pos="358775" algn="l"/>
                  </a:tabLst>
                </a:pPr>
                <a:r>
                  <a:rPr lang="nl-NL" sz="2400" dirty="0" smtClean="0">
                    <a:solidFill>
                      <a:schemeClr val="tx2"/>
                    </a:solidFill>
                  </a:rPr>
                  <a:t>???</a:t>
                </a:r>
                <a:endParaRPr lang="en-GB" sz="2400" dirty="0" smtClean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54703" y="2646482"/>
                <a:ext cx="8640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358775" indent="-358775">
                  <a:buClr>
                    <a:schemeClr val="accent6"/>
                  </a:buClr>
                  <a:tabLst>
                    <a:tab pos="358775" algn="l"/>
                  </a:tabLst>
                </a:pPr>
                <a:r>
                  <a:rPr lang="nl-NL" sz="2400" dirty="0" smtClean="0">
                    <a:solidFill>
                      <a:schemeClr val="tx2"/>
                    </a:solidFill>
                  </a:rPr>
                  <a:t>AND</a:t>
                </a:r>
                <a:endParaRPr lang="en-GB" sz="2400" dirty="0" smtClean="0">
                  <a:solidFill>
                    <a:schemeClr val="tx2"/>
                  </a:solidFill>
                </a:endParaRPr>
              </a:p>
            </p:txBody>
          </p:sp>
        </p:grpSp>
      </p:grpSp>
      <p:pic>
        <p:nvPicPr>
          <p:cNvPr id="1028" name="Picture 4" descr="Orang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03" b="97655" l="0" r="956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839" y="1672085"/>
            <a:ext cx="2160158" cy="207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24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Energy carriers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/>
              <a:t>characteristics</a:t>
            </a:r>
            <a:endParaRPr lang="nl-NL" dirty="0"/>
          </a:p>
        </p:txBody>
      </p:sp>
      <p:pic>
        <p:nvPicPr>
          <p:cNvPr id="5" name="Content Placeholder 4" descr="Clipart - DataBase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19622"/>
            <a:ext cx="1772055" cy="213930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3739" r="4233" b="-1"/>
          <a:stretch/>
        </p:blipFill>
        <p:spPr>
          <a:xfrm>
            <a:off x="228600" y="504280"/>
            <a:ext cx="4465986" cy="4176464"/>
          </a:xfrm>
          <a:prstGeom prst="rect">
            <a:avLst/>
          </a:prstGeom>
        </p:spPr>
      </p:pic>
      <p:sp>
        <p:nvSpPr>
          <p:cNvPr id="7" name="Striped Right Arrow 6"/>
          <p:cNvSpPr/>
          <p:nvPr/>
        </p:nvSpPr>
        <p:spPr>
          <a:xfrm>
            <a:off x="3851920" y="2160464"/>
            <a:ext cx="1832917" cy="86409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3"/>
          <p:cNvSpPr txBox="1"/>
          <p:nvPr/>
        </p:nvSpPr>
        <p:spPr>
          <a:xfrm>
            <a:off x="5004048" y="504280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nl-NL" sz="2400" i="1" dirty="0" smtClean="0">
                <a:solidFill>
                  <a:schemeClr val="tx2"/>
                </a:solidFill>
              </a:rPr>
              <a:t>992 records of energy carrier </a:t>
            </a:r>
            <a:r>
              <a:rPr lang="nl-NL" sz="2400" i="1" dirty="0" err="1" smtClean="0">
                <a:solidFill>
                  <a:schemeClr val="tx2"/>
                </a:solidFill>
              </a:rPr>
              <a:t>properties</a:t>
            </a:r>
            <a:endParaRPr lang="nl-NL" sz="2400" i="1" dirty="0" smtClean="0">
              <a:solidFill>
                <a:schemeClr val="tx2"/>
              </a:solidFill>
            </a:endParaRPr>
          </a:p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nl-NL" sz="2400" i="1" dirty="0" err="1">
                <a:solidFill>
                  <a:schemeClr val="tx2"/>
                </a:solidFill>
              </a:rPr>
              <a:t>t</a:t>
            </a:r>
            <a:r>
              <a:rPr lang="nl-NL" sz="2400" i="1" dirty="0" err="1" smtClean="0">
                <a:solidFill>
                  <a:schemeClr val="tx2"/>
                </a:solidFill>
              </a:rPr>
              <a:t>o</a:t>
            </a:r>
            <a:r>
              <a:rPr lang="nl-NL" sz="2400" i="1" dirty="0" smtClean="0">
                <a:solidFill>
                  <a:schemeClr val="tx2"/>
                </a:solidFill>
              </a:rPr>
              <a:t> date</a:t>
            </a:r>
          </a:p>
        </p:txBody>
      </p:sp>
    </p:spTree>
    <p:extLst>
      <p:ext uri="{BB962C8B-B14F-4D97-AF65-F5344CB8AC3E}">
        <p14:creationId xmlns:p14="http://schemas.microsoft.com/office/powerpoint/2010/main" val="27747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Energy carriers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characteristics</a:t>
            </a:r>
            <a:endParaRPr lang="nl-NL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1707"/>
          <a:stretch/>
        </p:blipFill>
        <p:spPr>
          <a:xfrm>
            <a:off x="1414663" y="2712963"/>
            <a:ext cx="6410622" cy="2368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91833"/>
          <a:stretch/>
        </p:blipFill>
        <p:spPr>
          <a:xfrm>
            <a:off x="336453" y="2712963"/>
            <a:ext cx="1078210" cy="23555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17691" y="483518"/>
            <a:ext cx="2160240" cy="1512168"/>
          </a:xfrm>
          <a:prstGeom prst="wedgeRoundRectCallout">
            <a:avLst>
              <a:gd name="adj1" fmla="val 72895"/>
              <a:gd name="adj2" fmla="val 11325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Contained</a:t>
            </a:r>
            <a:r>
              <a:rPr lang="nl-NL" dirty="0" smtClean="0"/>
              <a:t> energy </a:t>
            </a:r>
            <a:r>
              <a:rPr lang="nl-NL" dirty="0" err="1" smtClean="0"/>
              <a:t>density</a:t>
            </a:r>
            <a:r>
              <a:rPr lang="nl-NL" dirty="0" smtClean="0"/>
              <a:t> is incl. </a:t>
            </a:r>
            <a:r>
              <a:rPr lang="nl-NL" dirty="0" err="1" smtClean="0"/>
              <a:t>weight</a:t>
            </a:r>
            <a:r>
              <a:rPr lang="nl-NL" dirty="0" smtClean="0"/>
              <a:t>/volume of storage medium</a:t>
            </a:r>
            <a:endParaRPr lang="nl-NL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059832" y="483518"/>
            <a:ext cx="2160240" cy="1512168"/>
          </a:xfrm>
          <a:prstGeom prst="wedgeRoundRectCallout">
            <a:avLst>
              <a:gd name="adj1" fmla="val 14693"/>
              <a:gd name="adj2" fmla="val 1051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WTT, Well-</a:t>
            </a:r>
            <a:r>
              <a:rPr lang="nl-NL" dirty="0" err="1" smtClean="0"/>
              <a:t>to</a:t>
            </a:r>
            <a:r>
              <a:rPr lang="nl-NL" dirty="0" smtClean="0"/>
              <a:t>-Tank </a:t>
            </a:r>
            <a:r>
              <a:rPr lang="nl-NL" dirty="0" err="1" smtClean="0"/>
              <a:t>emission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energy carrier </a:t>
            </a:r>
            <a:r>
              <a:rPr lang="nl-NL" dirty="0" err="1" smtClean="0"/>
              <a:t>production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distribution</a:t>
            </a:r>
            <a:endParaRPr lang="nl-NL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5436096" y="483518"/>
            <a:ext cx="2160240" cy="1512168"/>
          </a:xfrm>
          <a:prstGeom prst="wedgeRoundRectCallout">
            <a:avLst>
              <a:gd name="adj1" fmla="val -5716"/>
              <a:gd name="adj2" fmla="val 1056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Energy carrier </a:t>
            </a:r>
            <a:r>
              <a:rPr lang="nl-NL" dirty="0" err="1" smtClean="0"/>
              <a:t>CapEx</a:t>
            </a:r>
            <a:r>
              <a:rPr lang="nl-NL" dirty="0" smtClean="0"/>
              <a:t> are </a:t>
            </a:r>
            <a:r>
              <a:rPr lang="nl-NL" dirty="0" err="1" smtClean="0"/>
              <a:t>captial</a:t>
            </a:r>
            <a:r>
              <a:rPr lang="nl-NL" dirty="0" smtClean="0"/>
              <a:t> </a:t>
            </a:r>
            <a:r>
              <a:rPr lang="nl-NL" dirty="0" err="1" smtClean="0"/>
              <a:t>expenses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energy carrier storage</a:t>
            </a:r>
            <a:endParaRPr lang="nl-NL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7825285" y="1311610"/>
            <a:ext cx="1318715" cy="2556284"/>
          </a:xfrm>
          <a:prstGeom prst="wedgeRoundRectCallout">
            <a:avLst>
              <a:gd name="adj1" fmla="val -97834"/>
              <a:gd name="adj2" fmla="val 232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TRL = Technical Readine</a:t>
            </a:r>
            <a:r>
              <a:rPr lang="nl-NL" dirty="0"/>
              <a:t>ss </a:t>
            </a:r>
            <a:r>
              <a:rPr lang="nl-NL" dirty="0" smtClean="0"/>
              <a:t>Level of </a:t>
            </a:r>
            <a:r>
              <a:rPr lang="nl-NL" dirty="0" err="1" smtClean="0"/>
              <a:t>the</a:t>
            </a:r>
            <a:r>
              <a:rPr lang="nl-NL" dirty="0" smtClean="0"/>
              <a:t> energy carrier storage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756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Solutions: </a:t>
            </a:r>
            <a:r>
              <a:rPr lang="nl-NL" dirty="0" err="1" smtClean="0"/>
              <a:t>Ship</a:t>
            </a:r>
            <a:r>
              <a:rPr lang="nl-NL" dirty="0" smtClean="0"/>
              <a:t> Power </a:t>
            </a:r>
            <a:r>
              <a:rPr lang="nl-NL" dirty="0" err="1" smtClean="0"/>
              <a:t>and</a:t>
            </a:r>
            <a:r>
              <a:rPr lang="nl-NL" dirty="0" smtClean="0"/>
              <a:t> Energy System</a:t>
            </a:r>
            <a:endParaRPr lang="nl-NL" dirty="0"/>
          </a:p>
        </p:txBody>
      </p:sp>
      <p:grpSp>
        <p:nvGrpSpPr>
          <p:cNvPr id="7" name="Group 6"/>
          <p:cNvGrpSpPr/>
          <p:nvPr/>
        </p:nvGrpSpPr>
        <p:grpSpPr>
          <a:xfrm>
            <a:off x="421276" y="1406210"/>
            <a:ext cx="8571739" cy="3397788"/>
            <a:chOff x="386325" y="699542"/>
            <a:chExt cx="8571739" cy="33977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b="44391"/>
            <a:stretch/>
          </p:blipFill>
          <p:spPr>
            <a:xfrm>
              <a:off x="386325" y="699542"/>
              <a:ext cx="8519620" cy="115212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113" y="1923678"/>
              <a:ext cx="8499951" cy="217365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53386" y="450729"/>
            <a:ext cx="825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/>
              </a:buClr>
              <a:tabLst>
                <a:tab pos="358775" algn="l"/>
              </a:tabLst>
            </a:pPr>
            <a:r>
              <a:rPr lang="nl-NL" dirty="0" smtClean="0">
                <a:solidFill>
                  <a:schemeClr val="tx2"/>
                </a:solidFill>
              </a:rPr>
              <a:t> = Energy storage + Pre-treatment + Energy </a:t>
            </a:r>
            <a:r>
              <a:rPr lang="nl-NL" dirty="0" err="1" smtClean="0">
                <a:solidFill>
                  <a:schemeClr val="tx2"/>
                </a:solidFill>
              </a:rPr>
              <a:t>conversion</a:t>
            </a:r>
            <a:r>
              <a:rPr lang="nl-NL" dirty="0" smtClean="0">
                <a:solidFill>
                  <a:schemeClr val="tx2"/>
                </a:solidFill>
              </a:rPr>
              <a:t> + </a:t>
            </a:r>
            <a:r>
              <a:rPr lang="nl-NL" dirty="0" err="1" smtClean="0">
                <a:solidFill>
                  <a:schemeClr val="tx2"/>
                </a:solidFill>
              </a:rPr>
              <a:t>After</a:t>
            </a:r>
            <a:r>
              <a:rPr lang="nl-NL" dirty="0" smtClean="0">
                <a:solidFill>
                  <a:schemeClr val="tx2"/>
                </a:solidFill>
              </a:rPr>
              <a:t>-</a:t>
            </a:r>
            <a:r>
              <a:rPr lang="nl-NL" dirty="0">
                <a:solidFill>
                  <a:schemeClr val="tx2"/>
                </a:solidFill>
              </a:rPr>
              <a:t>t</a:t>
            </a:r>
            <a:r>
              <a:rPr lang="nl-NL" dirty="0" smtClean="0">
                <a:solidFill>
                  <a:schemeClr val="tx2"/>
                </a:solidFill>
              </a:rPr>
              <a:t>reatment + Distribution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932040" y="2297868"/>
            <a:ext cx="2160240" cy="1426010"/>
          </a:xfrm>
          <a:prstGeom prst="wedgeRoundRectCallout">
            <a:avLst>
              <a:gd name="adj1" fmla="val 82484"/>
              <a:gd name="adj2" fmla="val -976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WTW = Well-to-Wake: emissions from production and the ship itself</a:t>
            </a:r>
            <a:endParaRPr lang="en-GB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1979712" y="831173"/>
            <a:ext cx="3960440" cy="880546"/>
          </a:xfrm>
          <a:prstGeom prst="wedgeRoundRectCallout">
            <a:avLst>
              <a:gd name="adj1" fmla="val 114774"/>
              <a:gd name="adj2" fmla="val 186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Emissions given per unit of energy delivered by the system to the consumers</a:t>
            </a:r>
            <a:endParaRPr lang="en-GB" strike="sngStrik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69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/>
              <a:t>Example</a:t>
            </a:r>
            <a:r>
              <a:rPr lang="nl-NL" dirty="0" smtClean="0"/>
              <a:t>: Heavy Lift </a:t>
            </a:r>
            <a:r>
              <a:rPr lang="nl-NL" dirty="0" err="1" smtClean="0"/>
              <a:t>Vessel</a:t>
            </a:r>
            <a:endParaRPr lang="nl-NL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1059582"/>
            <a:ext cx="3463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nl-NL" sz="2400" dirty="0" err="1" smtClean="0">
                <a:solidFill>
                  <a:schemeClr val="tx2"/>
                </a:solidFill>
              </a:rPr>
              <a:t>Average</a:t>
            </a:r>
            <a:r>
              <a:rPr lang="nl-NL" sz="2400" dirty="0" smtClean="0">
                <a:solidFill>
                  <a:schemeClr val="tx2"/>
                </a:solidFill>
              </a:rPr>
              <a:t> power = 45%</a:t>
            </a:r>
          </a:p>
          <a:p>
            <a:pPr marL="342900" indent="-342900">
              <a:lnSpc>
                <a:spcPct val="20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nl-NL" sz="2400" dirty="0" err="1" smtClean="0">
                <a:solidFill>
                  <a:schemeClr val="tx2"/>
                </a:solidFill>
              </a:rPr>
              <a:t>Installed</a:t>
            </a:r>
            <a:r>
              <a:rPr lang="nl-NL" sz="2400" dirty="0" smtClean="0">
                <a:solidFill>
                  <a:schemeClr val="tx2"/>
                </a:solidFill>
              </a:rPr>
              <a:t> = 22 MW</a:t>
            </a:r>
          </a:p>
          <a:p>
            <a:pPr marL="342900" indent="-342900">
              <a:lnSpc>
                <a:spcPct val="20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nl-NL" sz="2400" dirty="0" err="1" smtClean="0">
                <a:solidFill>
                  <a:schemeClr val="tx2"/>
                </a:solidFill>
              </a:rPr>
              <a:t>Autonomy</a:t>
            </a:r>
            <a:r>
              <a:rPr lang="nl-NL" sz="2400" dirty="0" smtClean="0">
                <a:solidFill>
                  <a:schemeClr val="tx2"/>
                </a:solidFill>
              </a:rPr>
              <a:t> = 700 </a:t>
            </a:r>
            <a:r>
              <a:rPr lang="nl-NL" sz="2400" dirty="0" err="1" smtClean="0">
                <a:solidFill>
                  <a:schemeClr val="tx2"/>
                </a:solidFill>
              </a:rPr>
              <a:t>hours</a:t>
            </a:r>
            <a:endParaRPr lang="nl-NL" sz="2400" dirty="0" smtClean="0">
              <a:solidFill>
                <a:schemeClr val="tx2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2457" r="469"/>
          <a:stretch/>
        </p:blipFill>
        <p:spPr>
          <a:xfrm>
            <a:off x="3635896" y="555526"/>
            <a:ext cx="5400601" cy="338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5486"/>
            <a:ext cx="7849491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</a:t>
            </a:r>
            <a:r>
              <a:rPr lang="nl-NL"/>
              <a:t>Preselection of system </a:t>
            </a:r>
            <a:r>
              <a:rPr lang="nl-NL" smtClean="0"/>
              <a:t>concepts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99542"/>
            <a:ext cx="2815052" cy="2232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675" y="2896716"/>
            <a:ext cx="3887933" cy="1619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1792228"/>
            <a:ext cx="3848100" cy="8096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2" y="653987"/>
            <a:ext cx="37909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3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Using SPEC: Preselection of system concepts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nl-NL" smtClean="0"/>
          </a:p>
          <a:p>
            <a:endParaRPr lang="nl-NL"/>
          </a:p>
          <a:p>
            <a:endParaRPr lang="nl-NL" smtClean="0"/>
          </a:p>
          <a:p>
            <a:endParaRPr lang="nl-NL"/>
          </a:p>
          <a:p>
            <a:endParaRPr lang="nl-NL" smtClean="0"/>
          </a:p>
          <a:p>
            <a:endParaRPr lang="nl-NL" smtClean="0"/>
          </a:p>
          <a:p>
            <a:endParaRPr lang="nl-NL" smtClean="0"/>
          </a:p>
          <a:p>
            <a:r>
              <a:rPr lang="nl-NL" smtClean="0"/>
              <a:t>List of compliant solutions from 					43 energy system concepts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08700"/>
            <a:ext cx="2567927" cy="20162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549" y="915566"/>
            <a:ext cx="6113515" cy="241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9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Using SPEC: </a:t>
            </a:r>
            <a:r>
              <a:rPr lang="nl-NL" smtClean="0"/>
              <a:t>Ranking </a:t>
            </a:r>
            <a:r>
              <a:rPr lang="nl-NL"/>
              <a:t>of system concepts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55526"/>
            <a:ext cx="2638425" cy="1619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447792"/>
            <a:ext cx="3285566" cy="20305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529077"/>
            <a:ext cx="6556602" cy="1980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201" y="2529076"/>
            <a:ext cx="2084359" cy="198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2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Using SPEC: </a:t>
            </a:r>
            <a:r>
              <a:rPr lang="nl-NL" smtClean="0"/>
              <a:t>Ranking </a:t>
            </a:r>
            <a:r>
              <a:rPr lang="nl-NL"/>
              <a:t>of system concepts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598949"/>
            <a:ext cx="2562225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483518"/>
            <a:ext cx="4648200" cy="1590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2255820"/>
            <a:ext cx="7248445" cy="254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6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Using SPEC: </a:t>
            </a:r>
            <a:r>
              <a:rPr lang="nl-NL" smtClean="0"/>
              <a:t>Ranking </a:t>
            </a:r>
            <a:r>
              <a:rPr lang="nl-NL"/>
              <a:t>of system concepts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86663"/>
            <a:ext cx="2552700" cy="1647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843558"/>
            <a:ext cx="3781425" cy="647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234488"/>
            <a:ext cx="6738904" cy="256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Effect analysis: TCO versus CO2 emission rights</a:t>
            </a:r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483518"/>
            <a:ext cx="3572607" cy="25922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843558"/>
            <a:ext cx="3880669" cy="27914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454" y="1695521"/>
            <a:ext cx="3488234" cy="267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Effect analysis: Ranking technology and investment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90" y="555526"/>
            <a:ext cx="3541789" cy="25922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987574"/>
            <a:ext cx="3672408" cy="2672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930" y="1784790"/>
            <a:ext cx="3671200" cy="26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Effect analysis: Operations ranking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26654"/>
            <a:ext cx="3456384" cy="24968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675" y="1491630"/>
            <a:ext cx="3458319" cy="24968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565" y="2139702"/>
            <a:ext cx="3472805" cy="24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6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Effect analysis: Overall ranking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83" y="493390"/>
            <a:ext cx="3476327" cy="2510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741351"/>
            <a:ext cx="3418405" cy="2510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691" y="2315666"/>
            <a:ext cx="3370863" cy="24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Design cases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915816" y="699542"/>
            <a:ext cx="5945920" cy="4032448"/>
          </a:xfrm>
        </p:spPr>
        <p:txBody>
          <a:bodyPr/>
          <a:lstStyle/>
          <a:p>
            <a:r>
              <a:rPr lang="nl-NL"/>
              <a:t>Design cases: </a:t>
            </a:r>
          </a:p>
          <a:p>
            <a:pPr lvl="1"/>
            <a:r>
              <a:rPr lang="nl-NL" smtClean="0"/>
              <a:t>Impact </a:t>
            </a:r>
            <a:r>
              <a:rPr lang="nl-NL"/>
              <a:t>of </a:t>
            </a:r>
            <a:r>
              <a:rPr lang="nl-NL" smtClean="0"/>
              <a:t>system </a:t>
            </a:r>
            <a:r>
              <a:rPr lang="nl-NL"/>
              <a:t>concept op main </a:t>
            </a:r>
            <a:r>
              <a:rPr lang="nl-NL" smtClean="0"/>
              <a:t>particulars, payload, speed, power etc.</a:t>
            </a:r>
          </a:p>
          <a:p>
            <a:pPr lvl="1"/>
            <a:r>
              <a:rPr lang="nl-NL" smtClean="0"/>
              <a:t>Tuning of parameters with benchmark vessels</a:t>
            </a:r>
            <a:endParaRPr lang="en-GB"/>
          </a:p>
          <a:p>
            <a:pPr lvl="1"/>
            <a:r>
              <a:rPr lang="nl-NL"/>
              <a:t>Input independent from </a:t>
            </a:r>
            <a:r>
              <a:rPr lang="nl-NL" smtClean="0"/>
              <a:t>Pre-selection</a:t>
            </a:r>
          </a:p>
          <a:p>
            <a:pPr lvl="1"/>
            <a:r>
              <a:rPr lang="nl-NL" smtClean="0"/>
              <a:t>Input in different forms, ratios, dimensions, installed power, speed…</a:t>
            </a:r>
          </a:p>
          <a:p>
            <a:pPr lvl="1"/>
            <a:r>
              <a:rPr lang="nl-NL" smtClean="0"/>
              <a:t>Lifespan, downtime, power profile, endurance</a:t>
            </a:r>
            <a:endParaRPr lang="nl-NL"/>
          </a:p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771550"/>
            <a:ext cx="2016224" cy="284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Design cases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915816" y="699542"/>
            <a:ext cx="5945920" cy="4032448"/>
          </a:xfrm>
        </p:spPr>
        <p:txBody>
          <a:bodyPr/>
          <a:lstStyle/>
          <a:p>
            <a:r>
              <a:rPr lang="nl-NL" smtClean="0"/>
              <a:t>Three main design </a:t>
            </a:r>
            <a:r>
              <a:rPr lang="nl-NL"/>
              <a:t>cases: </a:t>
            </a:r>
          </a:p>
          <a:p>
            <a:pPr lvl="1"/>
            <a:r>
              <a:rPr lang="nl-NL" b="1" i="1" smtClean="0"/>
              <a:t>Speed fixed </a:t>
            </a:r>
            <a:r>
              <a:rPr lang="nl-NL" smtClean="0"/>
              <a:t>with three variants </a:t>
            </a:r>
          </a:p>
          <a:p>
            <a:pPr lvl="1"/>
            <a:r>
              <a:rPr lang="nl-NL" b="1" i="1" smtClean="0"/>
              <a:t>Power fixed </a:t>
            </a:r>
            <a:r>
              <a:rPr lang="nl-NL" smtClean="0"/>
              <a:t>with three </a:t>
            </a:r>
            <a:r>
              <a:rPr lang="nl-NL"/>
              <a:t>variants</a:t>
            </a:r>
            <a:r>
              <a:rPr lang="nl-NL" smtClean="0"/>
              <a:t> </a:t>
            </a:r>
            <a:endParaRPr lang="en-GB"/>
          </a:p>
          <a:p>
            <a:pPr lvl="1"/>
            <a:r>
              <a:rPr lang="nl-NL" b="1" i="1" smtClean="0"/>
              <a:t>Speed free </a:t>
            </a:r>
            <a:r>
              <a:rPr lang="nl-NL" smtClean="0"/>
              <a:t>with two variants</a:t>
            </a:r>
            <a:endParaRPr lang="nl-NL"/>
          </a:p>
          <a:p>
            <a:r>
              <a:rPr lang="nl-NL" smtClean="0"/>
              <a:t>In total 8 design cases with combinations</a:t>
            </a:r>
          </a:p>
          <a:p>
            <a:pPr lvl="1"/>
            <a:r>
              <a:rPr lang="nl-NL" smtClean="0"/>
              <a:t>Speed</a:t>
            </a:r>
          </a:p>
          <a:p>
            <a:pPr lvl="1"/>
            <a:r>
              <a:rPr lang="nl-NL" smtClean="0"/>
              <a:t>Power</a:t>
            </a:r>
          </a:p>
          <a:p>
            <a:pPr lvl="1"/>
            <a:r>
              <a:rPr lang="nl-NL" smtClean="0"/>
              <a:t>Payload</a:t>
            </a:r>
          </a:p>
          <a:p>
            <a:pPr lvl="1"/>
            <a:r>
              <a:rPr lang="nl-NL" smtClean="0"/>
              <a:t>Displacement</a:t>
            </a:r>
          </a:p>
          <a:p>
            <a:pPr lvl="1"/>
            <a:r>
              <a:rPr lang="nl-NL" smtClean="0"/>
              <a:t>Dimensions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9542"/>
            <a:ext cx="2324365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2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Design cases, variation of system concept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9542"/>
            <a:ext cx="2324365" cy="381642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766" y="411510"/>
            <a:ext cx="3762201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Design cases, variation of system concept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573590"/>
            <a:ext cx="7632848" cy="439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mtClean="0"/>
              <a:t>Using SPEC: Design cases, variation of endurance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71789"/>
            <a:ext cx="7564560" cy="47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8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73CD-D151-44D7-A448-450F470C1086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Using </a:t>
            </a:r>
            <a:r>
              <a:rPr lang="nl-NL" sz="2700" dirty="0">
                <a:ea typeface="+mn-ea"/>
                <a:cs typeface="+mn-cs"/>
              </a:rPr>
              <a:t>SPEC</a:t>
            </a:r>
            <a:r>
              <a:rPr lang="nl-NL" dirty="0" smtClean="0"/>
              <a:t>: Design cases, </a:t>
            </a:r>
            <a:r>
              <a:rPr lang="nl-NL" dirty="0" err="1" smtClean="0"/>
              <a:t>variation</a:t>
            </a:r>
            <a:r>
              <a:rPr lang="nl-NL" dirty="0" smtClean="0"/>
              <a:t> of </a:t>
            </a:r>
            <a:r>
              <a:rPr lang="nl-NL" dirty="0" err="1" smtClean="0"/>
              <a:t>endurance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555526"/>
            <a:ext cx="7236296" cy="431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63880" cy="411510"/>
          </a:xfrm>
        </p:spPr>
        <p:txBody>
          <a:bodyPr>
            <a:normAutofit fontScale="90000"/>
          </a:bodyPr>
          <a:lstStyle/>
          <a:p>
            <a:r>
              <a:rPr lang="en-GB" sz="2400" dirty="0" smtClean="0">
                <a:ea typeface="+mn-ea"/>
                <a:cs typeface="+mn-cs"/>
              </a:rPr>
              <a:t>Summary</a:t>
            </a:r>
            <a:endParaRPr lang="en-GB" sz="2400" dirty="0"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627534"/>
            <a:ext cx="79928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SPEC is a conceptual design tool that can assess the performance of energy- and power systems, based on the ship design and its mission (endurance, payload, etc..);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Do you want to find out what alternative energy- and power systems are suitable for your ship? 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And how the ship design and operations will be affected?</a:t>
            </a: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Get in touch: </a:t>
            </a:r>
            <a:r>
              <a:rPr lang="en-GB" sz="2400" dirty="0" smtClean="0">
                <a:solidFill>
                  <a:schemeClr val="tx2"/>
                </a:solidFill>
                <a:hlinkClick r:id="rId3"/>
              </a:rPr>
              <a:t>a.grasman@marin.nl</a:t>
            </a:r>
            <a:endParaRPr lang="en-GB" sz="2400" dirty="0" smtClean="0">
              <a:solidFill>
                <a:schemeClr val="tx2"/>
              </a:solidFill>
            </a:endParaRPr>
          </a:p>
          <a:p>
            <a:pPr marL="342900" indent="-342900">
              <a:buClr>
                <a:schemeClr val="accent6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GB" sz="2400" dirty="0" smtClean="0">
                <a:solidFill>
                  <a:schemeClr val="tx2"/>
                </a:solidFill>
              </a:rPr>
              <a:t>Our </a:t>
            </a:r>
            <a:r>
              <a:rPr lang="en-GB" sz="2400" dirty="0" smtClean="0">
                <a:solidFill>
                  <a:schemeClr val="tx2"/>
                </a:solidFill>
              </a:rPr>
              <a:t>database (in development) </a:t>
            </a:r>
            <a:r>
              <a:rPr lang="en-GB" sz="2400" dirty="0" smtClean="0">
                <a:solidFill>
                  <a:schemeClr val="tx2"/>
                </a:solidFill>
              </a:rPr>
              <a:t>can be found here: </a:t>
            </a:r>
            <a:r>
              <a:rPr lang="en-GB" sz="2400" dirty="0" smtClean="0">
                <a:solidFill>
                  <a:schemeClr val="tx2"/>
                </a:solidFill>
                <a:hlinkClick r:id="rId4"/>
              </a:rPr>
              <a:t>http://</a:t>
            </a:r>
            <a:r>
              <a:rPr lang="en-GB" sz="2400" dirty="0" smtClean="0">
                <a:solidFill>
                  <a:schemeClr val="tx2"/>
                </a:solidFill>
                <a:hlinkClick r:id="rId4"/>
              </a:rPr>
              <a:t>sustainablepower.application.marin.nl</a:t>
            </a:r>
            <a:r>
              <a:rPr lang="en-GB" sz="2400" dirty="0" smtClean="0">
                <a:solidFill>
                  <a:schemeClr val="tx2"/>
                </a:solidFill>
              </a:rPr>
              <a:t> </a:t>
            </a:r>
            <a:br>
              <a:rPr lang="en-GB" sz="2400" dirty="0" smtClean="0">
                <a:solidFill>
                  <a:schemeClr val="tx2"/>
                </a:solidFill>
              </a:rPr>
            </a:br>
            <a:r>
              <a:rPr lang="en-GB" sz="2400" dirty="0" smtClean="0">
                <a:solidFill>
                  <a:schemeClr val="tx2"/>
                </a:solidFill>
              </a:rPr>
              <a:t>(we are open to </a:t>
            </a:r>
            <a:r>
              <a:rPr lang="en-GB" sz="2400" dirty="0" smtClean="0">
                <a:solidFill>
                  <a:schemeClr val="tx2"/>
                </a:solidFill>
              </a:rPr>
              <a:t>suggestions for data </a:t>
            </a:r>
            <a:r>
              <a:rPr lang="en-GB" sz="2400" smtClean="0">
                <a:solidFill>
                  <a:schemeClr val="tx2"/>
                </a:solidFill>
              </a:rPr>
              <a:t>improvement!)</a:t>
            </a:r>
            <a:r>
              <a:rPr lang="en-GB" sz="2400" dirty="0" smtClean="0">
                <a:solidFill>
                  <a:schemeClr val="tx2"/>
                </a:solidFill>
              </a:rPr>
              <a:t/>
            </a:r>
            <a:br>
              <a:rPr lang="en-GB" sz="2400" dirty="0" smtClean="0">
                <a:solidFill>
                  <a:schemeClr val="tx2"/>
                </a:solidFill>
              </a:rPr>
            </a:br>
            <a:endParaRPr lang="en-GB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-9_Oct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58775" indent="-358775">
          <a:buClr>
            <a:schemeClr val="accent6"/>
          </a:buClr>
          <a:buFont typeface="Arial" pitchFamily="34" charset="0"/>
          <a:buChar char="•"/>
          <a:tabLst>
            <a:tab pos="358775" algn="l"/>
          </a:tabLst>
          <a:defRPr sz="24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_June2018.potm" id="{DD1467BC-EDAA-4AEB-94A6-33956DCD12C3}" vid="{DEB8788C-52EE-4CDE-A15B-4D7CD7659D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MARIN-presentation</Template>
  <TotalTime>1996</TotalTime>
  <Words>881</Words>
  <Application>Microsoft Office PowerPoint</Application>
  <PresentationFormat>On-screen Show (16:9)</PresentationFormat>
  <Paragraphs>211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16-9_Oct2017</vt:lpstr>
      <vt:lpstr>What can you do with SPEC? How does it work?</vt:lpstr>
      <vt:lpstr>Agenda</vt:lpstr>
      <vt:lpstr>Why did MARIN develop SPEC?</vt:lpstr>
      <vt:lpstr>What is SPEC?</vt:lpstr>
      <vt:lpstr>What are the system boundaries in SPEC</vt:lpstr>
      <vt:lpstr>What does SPEC do?</vt:lpstr>
      <vt:lpstr>What does SPEC do?</vt:lpstr>
      <vt:lpstr>Energy carriers and their characteristics</vt:lpstr>
      <vt:lpstr>Energy carriers and their characteristics</vt:lpstr>
      <vt:lpstr>Solutions: Ship Power and Energy System</vt:lpstr>
      <vt:lpstr>Example: Heavy Lift Vessel</vt:lpstr>
      <vt:lpstr>PowerPoint Presentation</vt:lpstr>
      <vt:lpstr>Using SPEC: Preselection of system concepts</vt:lpstr>
      <vt:lpstr>Using SPEC: Preselection of system concepts</vt:lpstr>
      <vt:lpstr>Using SPEC: Ranking of system concepts</vt:lpstr>
      <vt:lpstr>Using SPEC: Ranking of system concepts</vt:lpstr>
      <vt:lpstr>Using SPEC: Ranking of system concepts</vt:lpstr>
      <vt:lpstr>Effect analysis: TCO versus CO2 emission rights</vt:lpstr>
      <vt:lpstr>Effect analysis: Ranking technology and investment</vt:lpstr>
      <vt:lpstr>Effect analysis: Operations ranking</vt:lpstr>
      <vt:lpstr>Effect analysis: Overall ranking</vt:lpstr>
      <vt:lpstr>Using SPEC: Design cases</vt:lpstr>
      <vt:lpstr>Using SPEC: Design cases</vt:lpstr>
      <vt:lpstr>Using SPEC: Design cases, variation of system concept</vt:lpstr>
      <vt:lpstr>Using SPEC: Design cases, variation of system concept</vt:lpstr>
      <vt:lpstr>Using SPEC: Design cases, variation of endurance</vt:lpstr>
      <vt:lpstr>Using SPEC: Design cases, variation of endurance</vt:lpstr>
      <vt:lpstr>Summary</vt:lpstr>
    </vt:vector>
  </TitlesOfParts>
  <Company>MARIN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can you do with SPEC? How does it work?</dc:title>
  <dc:creator>Grasman, Alex</dc:creator>
  <cp:lastModifiedBy>Grasman, Alex</cp:lastModifiedBy>
  <cp:revision>59</cp:revision>
  <dcterms:created xsi:type="dcterms:W3CDTF">2020-09-25T09:49:46Z</dcterms:created>
  <dcterms:modified xsi:type="dcterms:W3CDTF">2021-02-04T09:33:54Z</dcterms:modified>
</cp:coreProperties>
</file>